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2" r:id="rId3"/>
    <p:sldId id="258" r:id="rId4"/>
    <p:sldId id="274" r:id="rId5"/>
    <p:sldId id="259" r:id="rId6"/>
    <p:sldId id="265" r:id="rId7"/>
    <p:sldId id="266" r:id="rId8"/>
    <p:sldId id="267" r:id="rId9"/>
    <p:sldId id="271" r:id="rId10"/>
    <p:sldId id="272" r:id="rId11"/>
    <p:sldId id="279" r:id="rId12"/>
    <p:sldId id="278" r:id="rId13"/>
    <p:sldId id="273" r:id="rId14"/>
    <p:sldId id="280" r:id="rId15"/>
    <p:sldId id="281" r:id="rId16"/>
    <p:sldId id="282" r:id="rId17"/>
    <p:sldId id="283" r:id="rId18"/>
    <p:sldId id="28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95BC9-B732-4D65-991D-07EA0735F06D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8345C-1D0E-4936-97F8-F9EC0D6BD6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1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345C-1D0E-4936-97F8-F9EC0D6BD63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B447E-89D0-40F5-BFF5-F06E8F74BC50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ADE2F-6B52-4632-9F63-020917898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kingmed.info/guidelines/Skorav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kingmed.info/guidelines/Skorav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kingmed.info/guidelines/Skoraya" TargetMode="External"/><Relationship Id="rId2" Type="http://schemas.openxmlformats.org/officeDocument/2006/relationships/hyperlink" Target="http://kingmed.info/guidelines/Skoraya_meditsinskaya_pomoshch_Klinicheskie_protokoli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kingmed.info/guidelines/Skorava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ПРОВЕДЕНИЕ АККРЕДИТАЦИИ СПЕЦИАЛИСТОВ СО СРЕДНИМ ПРОФЕССИОНАЛЬНЫМ ОБРАЗОВАНИЕМ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214290"/>
            <a:ext cx="7643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Бюджетное профессиональное образовательное учреждение Воронежской области</a:t>
            </a:r>
            <a:r>
              <a:rPr lang="ru-RU" dirty="0" smtClean="0"/>
              <a:t> </a:t>
            </a:r>
          </a:p>
          <a:p>
            <a:pPr algn="ctr"/>
            <a:r>
              <a:rPr lang="ru-RU" b="1" dirty="0" smtClean="0"/>
              <a:t>«Борисоглебский медицинский колледж»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88327"/>
            <a:ext cx="8229600" cy="414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/>
          </a:bodyPr>
          <a:lstStyle/>
          <a:p>
            <a:pPr eaLnBrk="0" hangingPunct="0">
              <a:lnSpc>
                <a:spcPct val="80000"/>
              </a:lnSpc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ИНФОРМАЦИОННЫЕ  И  МЕТОДИЧЕСКИЕ  МАТЕРИАЛЫ </a:t>
            </a:r>
            <a:br>
              <a:rPr lang="ru-RU" sz="16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ПО  ПРОХОЖДЕНИЮ  ПРОЦЕДУРЫ  АККРЕДИТАЦИИ   СПЕЦИАЛИСТАМИ  </a:t>
            </a:r>
            <a:br>
              <a:rPr lang="ru-RU" sz="16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СО  СРЕДНИМ   ПРОФЕССИОНАЛЬНЫМ  ОБРАЗОВАНИЕМ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2578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4222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/>
          </a:bodyPr>
          <a:lstStyle/>
          <a:p>
            <a:pPr eaLnBrk="0" hangingPunct="0">
              <a:lnSpc>
                <a:spcPct val="80000"/>
              </a:lnSpc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ИНФОРМАЦИОННЫЕ  И  МЕТОДИЧЕСКИЕ  МАТЕРИАЛЫ </a:t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ПО  ПРОХОЖДЕНИЮ  ПРОЦЕДУРЫ  АККРЕДИТАЦИИ   СПЕЦИАЛИСТАМИ  </a:t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СО 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СРЕДНИМ ПРОФЕССИОНАЛЬНЫМ  ОБРАЗОВАНИЕМ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7638"/>
            <a:ext cx="9036496" cy="5440362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884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257800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/>
              <a:t>Измерение </a:t>
            </a:r>
            <a:r>
              <a:rPr lang="ru-RU" sz="2000" dirty="0"/>
              <a:t>артериального давления на периферических артериях</a:t>
            </a:r>
          </a:p>
          <a:p>
            <a:pPr lvl="0"/>
            <a:r>
              <a:rPr lang="ru-RU" sz="2000" dirty="0"/>
              <a:t>Проведение ингаляции с использованием компрессорного </a:t>
            </a:r>
            <a:r>
              <a:rPr lang="ru-RU" sz="2000" dirty="0" err="1"/>
              <a:t>небулайзера</a:t>
            </a:r>
            <a:endParaRPr lang="ru-RU" sz="2000" dirty="0"/>
          </a:p>
          <a:p>
            <a:pPr lvl="0"/>
            <a:r>
              <a:rPr lang="ru-RU" sz="2000" dirty="0"/>
              <a:t>Проведение антропометрии грудного ребенка</a:t>
            </a:r>
          </a:p>
          <a:p>
            <a:pPr lvl="0"/>
            <a:r>
              <a:rPr lang="ru-RU" sz="2000" dirty="0"/>
              <a:t>Проведение аускультации легких</a:t>
            </a:r>
          </a:p>
          <a:p>
            <a:pPr lvl="0"/>
            <a:r>
              <a:rPr lang="ru-RU" sz="2000" dirty="0"/>
              <a:t>Проведение сравнительной перкуссии легких</a:t>
            </a:r>
          </a:p>
          <a:p>
            <a:pPr lvl="0"/>
            <a:r>
              <a:rPr lang="ru-RU" sz="2000" dirty="0"/>
              <a:t>Проведение аускультации сердца</a:t>
            </a:r>
          </a:p>
          <a:p>
            <a:pPr lvl="0"/>
            <a:r>
              <a:rPr lang="ru-RU" sz="2000" dirty="0"/>
              <a:t>Определение относительных границ сердца</a:t>
            </a:r>
          </a:p>
          <a:p>
            <a:pPr lvl="0"/>
            <a:r>
              <a:rPr lang="ru-RU" sz="2000" dirty="0"/>
              <a:t>Проведение электрокардиографии</a:t>
            </a:r>
          </a:p>
          <a:p>
            <a:pPr lvl="0"/>
            <a:r>
              <a:rPr lang="ru-RU" sz="2000" dirty="0"/>
              <a:t>Проведение пальпации затылочных, околоушных и подчелюстных лимфатических узлов</a:t>
            </a:r>
          </a:p>
          <a:p>
            <a:pPr lvl="0"/>
            <a:r>
              <a:rPr lang="ru-RU" sz="2000" dirty="0"/>
              <a:t>Проведение транспортной иммобилизации при переломе костей верхней конечности (предплечья)</a:t>
            </a:r>
          </a:p>
          <a:p>
            <a:r>
              <a:rPr lang="ru-RU" sz="2000" dirty="0" smtClean="0"/>
              <a:t>Базовая </a:t>
            </a:r>
            <a:r>
              <a:rPr lang="ru-RU" sz="2000" dirty="0"/>
              <a:t>сердечно-легочная </a:t>
            </a:r>
            <a:r>
              <a:rPr lang="ru-RU" sz="2000" dirty="0" smtClean="0"/>
              <a:t>реанимация</a:t>
            </a:r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ПЕРЕЧЕНЬ ПРАКТИЧЕСКИХ НАВЫКОВ для </a:t>
            </a:r>
            <a:r>
              <a:rPr lang="ru-RU" sz="1400" dirty="0">
                <a:solidFill>
                  <a:srgbClr val="C00000"/>
                </a:solidFill>
              </a:rPr>
              <a:t>оценки в симулированных условиях при проведении второго этапа первичной аккредитации лиц, завершивших освоение основных образовательных программ среднего профессионального медицинского и фармацевтического образования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специальность 31.02.01 Лечебное дело </a:t>
            </a:r>
            <a:endParaRPr lang="ru-RU" sz="1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СОДЕРЖАНИЕ СИТУАЦИОННОЙ </a:t>
            </a:r>
            <a:r>
              <a:rPr lang="ru-RU" b="1" dirty="0" smtClean="0"/>
              <a:t>ЗАДАЧИ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052087"/>
              </p:ext>
            </p:extLst>
          </p:nvPr>
        </p:nvGraphicFramePr>
        <p:xfrm>
          <a:off x="179512" y="1553576"/>
          <a:ext cx="8784975" cy="511578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746853">
                  <a:extLst>
                    <a:ext uri="{9D8B030D-6E8A-4147-A177-3AD203B41FA5}">
                      <a16:colId xmlns:a16="http://schemas.microsoft.com/office/drawing/2014/main" val="2855416398"/>
                    </a:ext>
                  </a:extLst>
                </a:gridCol>
                <a:gridCol w="8038122">
                  <a:extLst>
                    <a:ext uri="{9D8B030D-6E8A-4147-A177-3AD203B41FA5}">
                      <a16:colId xmlns:a16="http://schemas.microsoft.com/office/drawing/2014/main" val="3783601121"/>
                    </a:ext>
                  </a:extLst>
                </a:gridCol>
              </a:tblGrid>
              <a:tr h="177501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Вид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Значение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302110"/>
                  </a:ext>
                </a:extLst>
              </a:tr>
              <a:tr h="171023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Ситуация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910566"/>
                  </a:ext>
                </a:extLst>
              </a:tr>
              <a:tr h="33686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УТ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Пациентка Д. 45 лет обратилась на </a:t>
                      </a:r>
                      <a:r>
                        <a:rPr lang="ru-RU" sz="1200" spc="0" dirty="0" err="1">
                          <a:effectLst/>
                        </a:rPr>
                        <a:t>фельдшерско</a:t>
                      </a:r>
                      <a:r>
                        <a:rPr lang="ru-RU" sz="1200" spc="0" dirty="0">
                          <a:effectLst/>
                        </a:rPr>
                        <a:t> - акушерский пункт в связи с острым заболеванием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393937"/>
                  </a:ext>
                </a:extLst>
              </a:tr>
              <a:tr h="16778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Жалобы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7536783"/>
                  </a:ext>
                </a:extLst>
              </a:tr>
              <a:tr h="1097397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УТ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29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5270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На выраженную боль в правом подреберье, </a:t>
                      </a:r>
                      <a:r>
                        <a:rPr lang="ru-RU" sz="1200" u="none" strike="noStrike" spc="0" dirty="0" err="1">
                          <a:effectLst/>
                        </a:rPr>
                        <a:t>иррадиирует</a:t>
                      </a:r>
                      <a:r>
                        <a:rPr lang="ru-RU" sz="1200" u="none" strike="noStrike" spc="0" dirty="0">
                          <a:effectLst/>
                        </a:rPr>
                        <a:t> кверху в правое плечо и лопатку</a:t>
                      </a:r>
                    </a:p>
                    <a:p>
                      <a:pPr marL="342900" lvl="0" indent="-342900" algn="just">
                        <a:lnSpc>
                          <a:spcPts val="144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Горечь во рту, тошноту</a:t>
                      </a:r>
                    </a:p>
                    <a:p>
                      <a:pPr marL="342900" lvl="0" indent="-342900" algn="just">
                        <a:lnSpc>
                          <a:spcPts val="144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Неоднократную рвоту и наличие примеси желчи в рвотных массах</a:t>
                      </a:r>
                    </a:p>
                    <a:p>
                      <a:pPr marL="342900" lvl="0" indent="-342900" algn="just">
                        <a:lnSpc>
                          <a:spcPts val="144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Повышение температуры до 38,0°С, озноб.</a:t>
                      </a:r>
                      <a:endParaRPr lang="ru-RU" sz="1200" b="1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096800"/>
                  </a:ext>
                </a:extLst>
              </a:tr>
              <a:tr h="17102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Анамнез заболевания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81290"/>
                  </a:ext>
                </a:extLst>
              </a:tr>
              <a:tr h="91082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УТ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100"/>
                        </a:lnSpc>
                        <a:spcAft>
                          <a:spcPts val="30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5425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Заболела остро около 10 часов назад, появились боли в животе.</a:t>
                      </a:r>
                    </a:p>
                    <a:p>
                      <a:pPr marL="342900" lvl="0" indent="-342900">
                        <a:lnSpc>
                          <a:spcPts val="127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5270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Вначале появилось чувство тяжести в правом подреберье, затем появились постоянные, интенсивные боли в правом подреберье</a:t>
                      </a:r>
                    </a:p>
                    <a:p>
                      <a:pPr marL="342900" lvl="0" indent="-342900" algn="just">
                        <a:lnSpc>
                          <a:spcPts val="11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5425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Связывает появление с обильным приемом острой и жирной пищи</a:t>
                      </a:r>
                      <a:endParaRPr lang="ru-RU" sz="1200" b="1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735474"/>
                  </a:ext>
                </a:extLst>
              </a:tr>
              <a:tr h="298642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Анамнез жизни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343267"/>
                  </a:ext>
                </a:extLst>
              </a:tr>
              <a:tr h="1423894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УТ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4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Росла и развивалась нормально</a:t>
                      </a:r>
                    </a:p>
                    <a:p>
                      <a:pPr marL="342900" lvl="0" indent="-342900" algn="just">
                        <a:lnSpc>
                          <a:spcPts val="134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Профессия: повар</a:t>
                      </a:r>
                    </a:p>
                    <a:p>
                      <a:pPr marL="342900" lvl="0" indent="-342900" algn="just">
                        <a:lnSpc>
                          <a:spcPts val="134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Перенесенные заболевания: детские инфекции, хронические заболевания отрицает</a:t>
                      </a:r>
                    </a:p>
                    <a:p>
                      <a:pPr marL="342900" lvl="0" indent="-342900" algn="just">
                        <a:lnSpc>
                          <a:spcPts val="134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5425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Операций не было</a:t>
                      </a:r>
                    </a:p>
                    <a:p>
                      <a:pPr marL="342900" lvl="0" indent="-342900" algn="just">
                        <a:lnSpc>
                          <a:spcPts val="134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Наследственность: у матери - хронический калькулезный холецистит</a:t>
                      </a:r>
                    </a:p>
                    <a:p>
                      <a:pPr marL="342900" lvl="0" indent="-342900" algn="just">
                        <a:lnSpc>
                          <a:spcPts val="134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200" u="none" strike="noStrike" spc="0" dirty="0">
                          <a:effectLst/>
                        </a:rPr>
                        <a:t>Вредные привычки: не курит, алкоголь употребляет умеренно</a:t>
                      </a:r>
                    </a:p>
                    <a:p>
                      <a:pPr marL="342900" lvl="0" indent="-342900" algn="just">
                        <a:lnSpc>
                          <a:spcPts val="134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19710" algn="l"/>
                        </a:tabLst>
                      </a:pPr>
                      <a:r>
                        <a:rPr lang="ru-RU" sz="1200" u="none" strike="noStrike" spc="0" dirty="0" err="1">
                          <a:effectLst/>
                        </a:rPr>
                        <a:t>Аллергоанамнез</a:t>
                      </a:r>
                      <a:r>
                        <a:rPr lang="ru-RU" sz="1200" u="none" strike="noStrike" spc="0" dirty="0">
                          <a:effectLst/>
                        </a:rPr>
                        <a:t>: не отягощен</a:t>
                      </a:r>
                      <a:endParaRPr lang="ru-RU" sz="1200" b="1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645265"/>
                  </a:ext>
                </a:extLst>
              </a:tr>
              <a:tr h="16778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Объективный статус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631224"/>
                  </a:ext>
                </a:extLst>
              </a:tr>
              <a:tr h="193048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УТ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5731" marR="57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052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84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356311"/>
              </p:ext>
            </p:extLst>
          </p:nvPr>
        </p:nvGraphicFramePr>
        <p:xfrm>
          <a:off x="251520" y="260649"/>
          <a:ext cx="8784976" cy="651071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46853">
                  <a:extLst>
                    <a:ext uri="{9D8B030D-6E8A-4147-A177-3AD203B41FA5}">
                      <a16:colId xmlns:a16="http://schemas.microsoft.com/office/drawing/2014/main" val="1669989200"/>
                    </a:ext>
                  </a:extLst>
                </a:gridCol>
                <a:gridCol w="8038123">
                  <a:extLst>
                    <a:ext uri="{9D8B030D-6E8A-4147-A177-3AD203B41FA5}">
                      <a16:colId xmlns:a16="http://schemas.microsoft.com/office/drawing/2014/main" val="3964113493"/>
                    </a:ext>
                  </a:extLst>
                </a:gridCol>
              </a:tblGrid>
              <a:tr h="2304255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530225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Состояние средней степени тяжести. Вес 78 кг, рост 175 см. </a:t>
                      </a:r>
                      <a:r>
                        <a:rPr lang="ru-RU" sz="1100" i="0" u="none" strike="noStrike" spc="0" dirty="0">
                          <a:effectLst/>
                        </a:rPr>
                        <a:t>Температура тела 38,0°С</a:t>
                      </a:r>
                      <a:r>
                        <a:rPr lang="ru-RU" sz="1100" u="none" strike="noStrike" spc="0" dirty="0">
                          <a:effectLst/>
                        </a:rPr>
                        <a:t>.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Пациент находится в положении на правом боку.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Кожные покровы и видимые слизистые физиологической окраски.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62255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Зев незначительно гиперемирован, миндалины не увеличены.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225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Грудная клетка - правильной формы, симметричная.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52705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Дыхание через нос свободное. Дыхательные движения ритмичные, Частота дыхания - 20 в минуту.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52705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При пальпации грудная клетка упругая, податливая, безболезненная. Перкуссия легких: над всей грудной клеткой в проекции легких определяется коробочный легочный звук. Аускультация: Над всей поверхностью грудной клетки в проекции легких определяется везикулярное дыхание, хрипов нет, Частота дыхания 20 уд. в мин.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52705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Тоны сердца ясные, ритм правильный, Частота сердечных сокращений 75 уд. в мин., артериальное давление 135/90 мм </a:t>
                      </a:r>
                      <a:r>
                        <a:rPr lang="ru-RU" sz="1100" u="none" strike="noStrike" spc="0" dirty="0" err="1">
                          <a:effectLst/>
                        </a:rPr>
                        <a:t>рт.ст</a:t>
                      </a:r>
                      <a:r>
                        <a:rPr lang="ru-RU" sz="1100" u="none" strike="noStrike" spc="0" dirty="0">
                          <a:effectLst/>
                        </a:rPr>
                        <a:t>.</a:t>
                      </a:r>
                    </a:p>
                    <a:p>
                      <a:pPr marL="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52451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Живот не вздут, при пальпации болезненный справа, напряжен в правом подреберье, там же положительные симптомы раздражения брюшины.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59080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Мочеиспускание самостоятельное, в достаточном количестве, безболезненное.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>
                          <a:tab pos="225425" algn="l"/>
                        </a:tabLst>
                      </a:pPr>
                      <a:r>
                        <a:rPr lang="ru-RU" sz="1100" u="none" strike="noStrike" spc="0" dirty="0">
                          <a:effectLst/>
                        </a:rPr>
                        <a:t>Стула не было.</a:t>
                      </a:r>
                      <a:endParaRPr lang="ru-RU" sz="1100" b="1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extLst>
                  <a:ext uri="{0D108BD9-81ED-4DB2-BD59-A6C34878D82A}">
                    <a16:rowId xmlns:a16="http://schemas.microsoft.com/office/drawing/2014/main" val="2149053851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В1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 dirty="0">
                          <a:effectLst/>
                        </a:rPr>
                        <a:t>Для постановки диагноза наибольшее значение имеют жалобы на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2309053569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р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План обследования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extLst>
                  <a:ext uri="{0D108BD9-81ED-4DB2-BD59-A6C34878D82A}">
                    <a16:rowId xmlns:a16="http://schemas.microsoft.com/office/drawing/2014/main" val="231913602"/>
                  </a:ext>
                </a:extLst>
              </a:tr>
              <a:tr h="36405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во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выраженную боль в правом подреберье, иррадиирующую кверху в правое плечо, горечь во рту, тошноту, неоднократную рвоту, наличие примеси желчи в рвотных массах, повышение температуры до 38,0 С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2526772088"/>
                  </a:ext>
                </a:extLst>
              </a:tr>
              <a:tr h="1168020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 dirty="0">
                          <a:effectLst/>
                        </a:rPr>
                        <a:t>ОБ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Заболевание обычно начинается приступом боли в правой подреберной области. Боль иррадиирует кверху в правое плечо и лопатку, правую надключичную область. Она сопровождается тошнотой и повторной рвотой. Характерными признаками являются появление ощущения горечи во рту и наличие примеси желчи в рвотных массах. В начальной стадии заболевания боль носит тупой характер, по мере прогрессирования процесса она становится более интенсивной. При этом отмечается повышение температуры тела до 38°С, иногда бывает озноб. Клинические рекомендации (протоколы) по оказанию скорой медицинской помощи при остром холецистите. I. Оказание скорой медицинской помощи при остром холецистите на догоспитальном этапе.</a:t>
                      </a:r>
                      <a:endParaRPr lang="ru-RU" sz="1100">
                        <a:effectLst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  <a:hlinkClick r:id="rId2"/>
                        </a:rPr>
                        <a:t>http://kingmed.info/guidelines/Skorava</a:t>
                      </a:r>
                      <a:r>
                        <a:rPr lang="ru-RU" sz="1100" spc="0">
                          <a:effectLst/>
                        </a:rPr>
                        <a:t> meditsinskava pomoshch Klinicheskie protokoli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575322936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lecheniva SMP/Obshchava hirurgiva Protokol okazaniva skorov meditsinskov pomo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3389113156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shchi/guideline 76/Rossivskoe obshchestvo skorov meditsinskov pomoshchi ROSMP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348463251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Klinicheskie rekomendatsii po okazanivu skorov meditsinskov pomoshchi pri ostrom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2020123779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holetsistite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2942376495"/>
                  </a:ext>
                </a:extLst>
              </a:tr>
              <a:tr h="245739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Д1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 dirty="0">
                          <a:effectLst/>
                        </a:rPr>
                        <a:t>выраженную боль в левом подреберье, </a:t>
                      </a:r>
                      <a:r>
                        <a:rPr lang="ru-RU" sz="1100" spc="0" dirty="0" err="1">
                          <a:effectLst/>
                        </a:rPr>
                        <a:t>иррадиирующую</a:t>
                      </a:r>
                      <a:r>
                        <a:rPr lang="ru-RU" sz="1100" spc="0" dirty="0">
                          <a:effectLst/>
                        </a:rPr>
                        <a:t> кверху в плечо, тошноту, однократную рвоту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extLst>
                  <a:ext uri="{0D108BD9-81ED-4DB2-BD59-A6C34878D82A}">
                    <a16:rowId xmlns:a16="http://schemas.microsoft.com/office/drawing/2014/main" val="2193606229"/>
                  </a:ext>
                </a:extLst>
              </a:tr>
              <a:tr h="24871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Д2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горечь во рту и тошноту, неоднократную рвоту и наличие примеси желчи в рвотных массах, повышение температуры до 39,0°С, озноб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391927376"/>
                  </a:ext>
                </a:extLst>
              </a:tr>
              <a:tr h="24871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ДЗ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 dirty="0">
                          <a:effectLst/>
                        </a:rPr>
                        <a:t>повышение температуры до 39,0°С, озноб, однократную рвоту, наличие примеси крови в рвотных массах, выраженную боль опоясывающего характера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extLst>
                  <a:ext uri="{0D108BD9-81ED-4DB2-BD59-A6C34878D82A}">
                    <a16:rowId xmlns:a16="http://schemas.microsoft.com/office/drawing/2014/main" val="1842588187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В2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 dirty="0">
                          <a:effectLst/>
                        </a:rPr>
                        <a:t>Для постановки диагноза в анамнезе имеет значение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 anchor="b"/>
                </a:tc>
                <a:extLst>
                  <a:ext uri="{0D108BD9-81ED-4DB2-BD59-A6C34878D82A}">
                    <a16:rowId xmlns:a16="http://schemas.microsoft.com/office/drawing/2014/main" val="2861092960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Р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План обследования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extLst>
                  <a:ext uri="{0D108BD9-81ED-4DB2-BD59-A6C34878D82A}">
                    <a16:rowId xmlns:a16="http://schemas.microsoft.com/office/drawing/2014/main" val="2784158717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ВО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 dirty="0">
                          <a:effectLst/>
                        </a:rPr>
                        <a:t>связь появления болей с обильным приемом жирной пищи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extLst>
                  <a:ext uri="{0D108BD9-81ED-4DB2-BD59-A6C34878D82A}">
                    <a16:rowId xmlns:a16="http://schemas.microsoft.com/office/drawing/2014/main" val="1871328892"/>
                  </a:ext>
                </a:extLst>
              </a:tr>
              <a:tr h="1709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>
                          <a:effectLst/>
                        </a:rPr>
                        <a:t>ОБ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spc="0" dirty="0">
                          <a:effectLst/>
                        </a:rPr>
                        <a:t>Что явилось пусковым механизмом (почти у 100 % больных острая и жирная пища,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98" marR="3098" marT="0" marB="0"/>
                </a:tc>
                <a:extLst>
                  <a:ext uri="{0D108BD9-81ED-4DB2-BD59-A6C34878D82A}">
                    <a16:rowId xmlns:a16="http://schemas.microsoft.com/office/drawing/2014/main" val="1793191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95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5494422"/>
              </p:ext>
            </p:extLst>
          </p:nvPr>
        </p:nvGraphicFramePr>
        <p:xfrm>
          <a:off x="107504" y="459582"/>
          <a:ext cx="8856984" cy="61924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3982238158"/>
                    </a:ext>
                  </a:extLst>
                </a:gridCol>
                <a:gridCol w="8496944">
                  <a:extLst>
                    <a:ext uri="{9D8B030D-6E8A-4147-A177-3AD203B41FA5}">
                      <a16:colId xmlns:a16="http://schemas.microsoft.com/office/drawing/2014/main" val="2609915250"/>
                    </a:ext>
                  </a:extLst>
                </a:gridCol>
              </a:tblGrid>
              <a:tr h="52085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верифицированные деструктивные формы острого холецистита с развитием </a:t>
                      </a:r>
                      <a:r>
                        <a:rPr lang="ru-RU" sz="1200" spc="0" dirty="0" err="1">
                          <a:effectLst/>
                        </a:rPr>
                        <a:t>перипузырных</a:t>
                      </a:r>
                      <a:r>
                        <a:rPr lang="ru-RU" sz="1200" spc="0" dirty="0">
                          <a:effectLst/>
                        </a:rPr>
                        <a:t> осложнений или желчного перитонита. Наличие одного из перечисленных признаков позволяет отнести пациента к данной группе. Национальные клинические рекомендации «острый холецистит», Дифференциальный диагноз 2015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spc="0" dirty="0" err="1">
                          <a:effectLst/>
                        </a:rPr>
                        <a:t>httD</a:t>
                      </a:r>
                      <a:r>
                        <a:rPr lang="ru-RU" sz="1200" spc="0" dirty="0">
                          <a:effectLst/>
                        </a:rPr>
                        <a:t>://</a:t>
                      </a:r>
                      <a:r>
                        <a:rPr lang="en-US" sz="1200" spc="0" dirty="0">
                          <a:effectLst/>
                        </a:rPr>
                        <a:t>o</a:t>
                      </a:r>
                      <a:r>
                        <a:rPr lang="ru-RU" sz="1200" spc="0" dirty="0">
                          <a:effectLst/>
                        </a:rPr>
                        <a:t>6</a:t>
                      </a:r>
                      <a:r>
                        <a:rPr lang="en-US" sz="1200" spc="0" dirty="0" err="1">
                          <a:effectLst/>
                        </a:rPr>
                        <a:t>uiecTBO</a:t>
                      </a:r>
                      <a:r>
                        <a:rPr lang="ru-RU" sz="1200" spc="0" dirty="0">
                          <a:effectLst/>
                        </a:rPr>
                        <a:t>-</a:t>
                      </a:r>
                      <a:r>
                        <a:rPr lang="en-US" sz="1200" spc="0" dirty="0" err="1">
                          <a:effectLst/>
                        </a:rPr>
                        <a:t>xnDVDroB</a:t>
                      </a:r>
                      <a:r>
                        <a:rPr lang="ru-RU" sz="1200" spc="0" dirty="0">
                          <a:effectLst/>
                        </a:rPr>
                        <a:t>,</a:t>
                      </a:r>
                      <a:r>
                        <a:rPr lang="en-US" sz="1200" spc="0" dirty="0" err="1">
                          <a:effectLst/>
                        </a:rPr>
                        <a:t>Dcb</a:t>
                      </a:r>
                      <a:r>
                        <a:rPr lang="ru-RU" sz="1200" spc="0" dirty="0">
                          <a:effectLst/>
                        </a:rPr>
                        <a:t>/</a:t>
                      </a:r>
                      <a:r>
                        <a:rPr lang="en-US" sz="1200" spc="0" dirty="0" err="1">
                          <a:effectLst/>
                        </a:rPr>
                        <a:t>stranica</a:t>
                      </a:r>
                      <a:r>
                        <a:rPr lang="ru-RU" sz="1200" spc="0" dirty="0">
                          <a:effectLst/>
                        </a:rPr>
                        <a:t>-</a:t>
                      </a:r>
                      <a:r>
                        <a:rPr lang="en-US" sz="1200" spc="0" dirty="0" err="1">
                          <a:effectLst/>
                        </a:rPr>
                        <a:t>Dravleniia</a:t>
                      </a:r>
                      <a:r>
                        <a:rPr lang="ru-RU" sz="1200" spc="0" dirty="0">
                          <a:effectLst/>
                        </a:rPr>
                        <a:t>/</a:t>
                      </a:r>
                      <a:r>
                        <a:rPr lang="en-US" sz="1200" spc="0" dirty="0" err="1">
                          <a:effectLst/>
                        </a:rPr>
                        <a:t>unkr</a:t>
                      </a:r>
                      <a:r>
                        <a:rPr lang="ru-RU" sz="1200" spc="0" dirty="0">
                          <a:effectLst/>
                        </a:rPr>
                        <a:t>/</a:t>
                      </a:r>
                      <a:r>
                        <a:rPr lang="en-US" sz="1200" spc="0" dirty="0" err="1">
                          <a:effectLst/>
                        </a:rPr>
                        <a:t>ur</a:t>
                      </a:r>
                      <a:r>
                        <a:rPr lang="ru-RU" sz="1200" spc="0" dirty="0">
                          <a:effectLst/>
                        </a:rPr>
                        <a:t>&lt;</a:t>
                      </a:r>
                      <a:r>
                        <a:rPr lang="en-US" sz="1200" spc="0" dirty="0" err="1">
                          <a:effectLst/>
                        </a:rPr>
                        <a:t>ientnaia</a:t>
                      </a:r>
                      <a:r>
                        <a:rPr lang="ru-RU" sz="1200" spc="0" dirty="0">
                          <a:effectLst/>
                        </a:rPr>
                        <a:t>-</a:t>
                      </a:r>
                      <a:r>
                        <a:rPr lang="en-US" sz="1200" spc="0" dirty="0" err="1">
                          <a:effectLst/>
                        </a:rPr>
                        <a:t>abdoiriinalnai</a:t>
                      </a:r>
                      <a:r>
                        <a:rPr lang="en-US" sz="1200" spc="0" dirty="0">
                          <a:effectLst/>
                        </a:rPr>
                        <a:t> </a:t>
                      </a:r>
                      <a:r>
                        <a:rPr lang="ru-RU" sz="1200" spc="0" dirty="0">
                          <a:effectLst/>
                        </a:rPr>
                        <a:t>а-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3683284255"/>
                  </a:ext>
                </a:extLst>
              </a:tr>
              <a:tr h="971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hirurgii a/ostrvi -holeci stit.html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3555304493"/>
                  </a:ext>
                </a:extLst>
              </a:tr>
              <a:tr h="12752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легкому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172742536"/>
                  </a:ext>
                </a:extLst>
              </a:tr>
              <a:tr h="12910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тяжелому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2000019258"/>
                  </a:ext>
                </a:extLst>
              </a:tr>
              <a:tr h="12752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крайне тяжелому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316423673"/>
                  </a:ext>
                </a:extLst>
              </a:tr>
              <a:tr h="12910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В7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Внутривенное введение спазмолитической смеси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2030867444"/>
                  </a:ext>
                </a:extLst>
              </a:tr>
              <a:tr h="895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Лечение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2759207011"/>
                  </a:ext>
                </a:extLst>
              </a:tr>
              <a:tr h="12910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возможно при стабильных показателях гемодинамики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3067446875"/>
                  </a:ext>
                </a:extLst>
              </a:tr>
              <a:tr h="886966">
                <a:tc rowSpan="5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Если показатели гемодинамики позволяют, внутривенно вводят спазмолитическую смесь: 2 мл - 2 % раствора дротаверина, 2 мл - 2 % раствора папаверина гидрохлорида, 2 мл - 0,2 % раствора платифиллина гидротартрата и 1 мл - 0,1 % раствора атропина сульфата. Это снимает спазм сфинктера Одди и снижает внутрипротоковое давление вследствие улучшения оттока желчи в двенадцатиперстную кишку.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Клинические рекомендации (протоколы) по оказанию скорой медицинской помощи при остром холецистите. I. Оказание скорой медицинской помощи при остром холецистите на догоспитальном этапе. П</a:t>
                      </a:r>
                      <a:r>
                        <a:rPr lang="en-US" sz="1200" spc="0">
                          <a:effectLst/>
                        </a:rPr>
                        <a:t>. 1.4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effectLst/>
                          <a:hlinkClick r:id="rId2"/>
                        </a:rPr>
                        <a:t>http://kingmed.info/guidelines/Skorava</a:t>
                      </a:r>
                      <a:r>
                        <a:rPr lang="ru-RU" sz="1200" spc="0">
                          <a:effectLst/>
                        </a:rPr>
                        <a:t> meditsinskava pomoshch Klinicheskie protokoli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836350346"/>
                  </a:ext>
                </a:extLst>
              </a:tr>
              <a:tr h="86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lecheniva SMP/Obshchava hirurgiva Protokol okazaniva skorov meditsinskov pomo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599363837"/>
                  </a:ext>
                </a:extLst>
              </a:tr>
              <a:tr h="87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shchi</a:t>
                      </a:r>
                      <a:r>
                        <a:rPr lang="ru-RU" sz="1200" spc="0" dirty="0">
                          <a:effectLst/>
                        </a:rPr>
                        <a:t>/</a:t>
                      </a:r>
                      <a:r>
                        <a:rPr lang="ru-RU" sz="1200" spc="0" dirty="0" err="1">
                          <a:effectLst/>
                        </a:rPr>
                        <a:t>guideline</a:t>
                      </a:r>
                      <a:r>
                        <a:rPr lang="ru-RU" sz="1200" spc="0" dirty="0">
                          <a:effectLst/>
                        </a:rPr>
                        <a:t> 76/</a:t>
                      </a:r>
                      <a:r>
                        <a:rPr lang="ru-RU" sz="1200" spc="0" dirty="0" err="1">
                          <a:effectLst/>
                        </a:rPr>
                        <a:t>Rossivskoe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obshchestvo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skorov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meditsinskov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pomoshchi</a:t>
                      </a:r>
                      <a:r>
                        <a:rPr lang="ru-RU" sz="1200" spc="0" dirty="0">
                          <a:effectLst/>
                        </a:rPr>
                        <a:t> ROSMP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2736301606"/>
                  </a:ext>
                </a:extLst>
              </a:tr>
              <a:tr h="86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Klinicheskie rekomendatsii po okazanivu skorov meditsinskov pomoshchi pri ostrom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1649791192"/>
                  </a:ext>
                </a:extLst>
              </a:tr>
              <a:tr h="115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holetsistite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372013966"/>
                  </a:ext>
                </a:extLst>
              </a:tr>
              <a:tr h="12910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на догоспиальном этапе не показано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ctr"/>
                </a:tc>
                <a:extLst>
                  <a:ext uri="{0D108BD9-81ED-4DB2-BD59-A6C34878D82A}">
                    <a16:rowId xmlns:a16="http://schemas.microsoft.com/office/drawing/2014/main" val="2104767806"/>
                  </a:ext>
                </a:extLst>
              </a:tr>
              <a:tr h="12752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производят в обязательном порядке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1244277841"/>
                  </a:ext>
                </a:extLst>
              </a:tr>
              <a:tr h="12910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возможно при длительном ожидании госпитализации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2003588306"/>
                  </a:ext>
                </a:extLst>
              </a:tr>
              <a:tr h="215808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В8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При наличии признаков гиповолемии, выраженной интоксикации, положительных симптомов раздражения брюшины рекомендовано внутривенное введение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230834347"/>
                  </a:ext>
                </a:extLst>
              </a:tr>
              <a:tr h="895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Лечение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3896612733"/>
                  </a:ext>
                </a:extLst>
              </a:tr>
              <a:tr h="12910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физиологического раствора 0,9% - 400 мл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1871945926"/>
                  </a:ext>
                </a:extLst>
              </a:tr>
              <a:tr h="712294">
                <a:tc rowSpan="5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При наличии признаков гиповолемии (сухой обложенный язык, тахикардия, гипотония), выраженной интоксикации (лихорадка, озноб), деструктивного холецистита с развитием «острого живота» (положительный симптом Щёткина- Блюмберга): в/в физиологический раствор 0,9% - 400 мл.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Клинические рекомендации (протоколы) по оказанию скорой медицинской помощи при остром холецистите. I. Оказание скорой медицинской помощи при остром холецистите на догоспитальном этапе. П</a:t>
                      </a:r>
                      <a:r>
                        <a:rPr lang="en-US" sz="1200" spc="0">
                          <a:effectLst/>
                        </a:rPr>
                        <a:t>. 1.4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200" u="sng">
                          <a:effectLst/>
                          <a:hlinkClick r:id="rId2"/>
                        </a:rPr>
                        <a:t>http://kingmed.info/guidelines/Skorava</a:t>
                      </a:r>
                      <a:r>
                        <a:rPr lang="ru-RU" sz="1200" spc="0">
                          <a:effectLst/>
                        </a:rPr>
                        <a:t> meditsinskava pomoshch Klinicheskie protokoli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3782488858"/>
                  </a:ext>
                </a:extLst>
              </a:tr>
              <a:tr h="86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lecheniva SMP/Obshchava hirurgiva Protokol okazaniva skorov meditsinskov pomo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1899797777"/>
                  </a:ext>
                </a:extLst>
              </a:tr>
              <a:tr h="87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shchi/guideline 76/Rossivskoe obshchestvo skorov meditsinskov pomoshchi ROSMP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3181135922"/>
                  </a:ext>
                </a:extLst>
              </a:tr>
              <a:tr h="86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Klinicheskie rekomendatsii po okazanivu skorov meditsinskov pomoshchi pri ostrom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 anchor="b"/>
                </a:tc>
                <a:extLst>
                  <a:ext uri="{0D108BD9-81ED-4DB2-BD59-A6C34878D82A}">
                    <a16:rowId xmlns:a16="http://schemas.microsoft.com/office/drawing/2014/main" val="4041369431"/>
                  </a:ext>
                </a:extLst>
              </a:tr>
              <a:tr h="118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holetsistite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" marR="3164" marT="0" marB="0"/>
                </a:tc>
                <a:extLst>
                  <a:ext uri="{0D108BD9-81ED-4DB2-BD59-A6C34878D82A}">
                    <a16:rowId xmlns:a16="http://schemas.microsoft.com/office/drawing/2014/main" val="2615163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17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361232"/>
              </p:ext>
            </p:extLst>
          </p:nvPr>
        </p:nvGraphicFramePr>
        <p:xfrm>
          <a:off x="107504" y="188643"/>
          <a:ext cx="9000999" cy="68050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3509">
                  <a:extLst>
                    <a:ext uri="{9D8B030D-6E8A-4147-A177-3AD203B41FA5}">
                      <a16:colId xmlns:a16="http://schemas.microsoft.com/office/drawing/2014/main" val="1752050613"/>
                    </a:ext>
                  </a:extLst>
                </a:gridCol>
                <a:gridCol w="8657490">
                  <a:extLst>
                    <a:ext uri="{9D8B030D-6E8A-4147-A177-3AD203B41FA5}">
                      <a16:colId xmlns:a16="http://schemas.microsoft.com/office/drawing/2014/main" val="2672996621"/>
                    </a:ext>
                  </a:extLst>
                </a:gridCol>
              </a:tblGrid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физиологического раствора 0,9% - 1200 мл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2305572164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раствора глюкозы 5% - 750 мл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1157092126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раствора глюкозы 10% - 500 мл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3158164599"/>
                  </a:ext>
                </a:extLst>
              </a:tr>
              <a:tr h="276099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В9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Инфузионная терапия растворами кристаллоидов проводится в объеме мл на 1 кг массы тела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2695832467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Лечение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2192162944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40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1187446234"/>
                  </a:ext>
                </a:extLst>
              </a:tr>
              <a:tr h="132908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Восполнение ОЦК - инфузионная терапия (внутривенно растворы кристаллоидов) в зависимости от выраженности водно-электролитных нарушений. Инфузионная терапия в объеме 40 мл на 1 кг массы тела пациента.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Клинические рекомендации (протоколы) по оказанию скорой медицинской помощи при остром холецистите. I. Оказание скорой медицинской помощи при остром холецистите на догоспитальном этапе. 2.1.8. Консервативная терапия</a:t>
                      </a:r>
                      <a:endParaRPr lang="ru-RU" sz="1200">
                        <a:effectLst/>
                      </a:endParaRPr>
                    </a:p>
                    <a:p>
                      <a:pPr algn="just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effectLst/>
                          <a:hlinkClick r:id="rId2"/>
                        </a:rPr>
                        <a:t>http://kingmed.info/guidelines/Skoraya_meditsinskaya_pomoshch_Klinicheskie_protokoli</a:t>
                      </a:r>
                      <a:r>
                        <a:rPr lang="ru-RU" sz="1200" spc="0">
                          <a:effectLst/>
                        </a:rPr>
                        <a:t> _lecheniya_SMP/Obshchaya_hirurgiya_Protokol_okazaniya_skoroy_meditsinskoy_pomo shchi/guideline_76/Rossiyskoe_obshchestvo_skoroy_meditsinskoy_pomoshchi_ROSMP_ Klinicheskie_rekomendatsii_po_okazaniyu_skoroy_meditsinskoy_pomoshchi_pri_ostrom _hol etsi stite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369096111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30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1619849913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20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ctr"/>
                </a:tc>
                <a:extLst>
                  <a:ext uri="{0D108BD9-81ED-4DB2-BD59-A6C34878D82A}">
                    <a16:rowId xmlns:a16="http://schemas.microsoft.com/office/drawing/2014/main" val="3485168374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ctr"/>
                </a:tc>
                <a:extLst>
                  <a:ext uri="{0D108BD9-81ED-4DB2-BD59-A6C34878D82A}">
                    <a16:rowId xmlns:a16="http://schemas.microsoft.com/office/drawing/2014/main" val="2197050579"/>
                  </a:ext>
                </a:extLst>
              </a:tr>
              <a:tr h="229111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вю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При маршрутизации пациента необходимо выполнить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378136027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Лечение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1538269358"/>
                  </a:ext>
                </a:extLst>
              </a:tr>
              <a:tr h="276099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экстренную госпитализацию в стационар, оказывающий медицинскую помощь по профилю «хирургия»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939548188"/>
                  </a:ext>
                </a:extLst>
              </a:tr>
              <a:tr h="800770">
                <a:tc rowSpan="5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Больные с клиническими проявлениями острого холецистита или печеночной колики подлежат немедленной госпитализации в стационар, оказывающий медицинскую помощь по профилю «хирургия».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Клинические рекомендации (протоколы) по оказанию скорой медицинской помощи при остром холецистите. I. Оказание скорой медицинской помощи при остром холецистите на </a:t>
                      </a:r>
                      <a:r>
                        <a:rPr lang="ru-RU" sz="1200" spc="0" dirty="0" err="1">
                          <a:effectLst/>
                        </a:rPr>
                        <a:t>догоспитальном</a:t>
                      </a:r>
                      <a:r>
                        <a:rPr lang="ru-RU" sz="1200" spc="0" dirty="0">
                          <a:effectLst/>
                        </a:rPr>
                        <a:t> этапе. И</a:t>
                      </a:r>
                      <a:r>
                        <a:rPr lang="en-US" sz="1200" spc="0" dirty="0">
                          <a:effectLst/>
                        </a:rPr>
                        <a:t>. 1.4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3"/>
                        </a:rPr>
                        <a:t>http://kingmed.info/guidelines/Skoraya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meditsinskaya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pomoshch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Klinicheskie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protokoli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4122206334"/>
                  </a:ext>
                </a:extLst>
              </a:tr>
              <a:tr h="180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lecheniya SMP/Obshchaya hirurgiya Protokol okazaniya skoroy meditsinskoy pomo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2701142011"/>
                  </a:ext>
                </a:extLst>
              </a:tr>
              <a:tr h="180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shchi/guideline 76/Rossiyskoe obshchestvo skoroy meditsinskoy pomoshchi ROSMP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3385643872"/>
                  </a:ext>
                </a:extLst>
              </a:tr>
              <a:tr h="180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Klinicheskie rekomendatsii po okazaniyu skoroy meditsinskoy pomoshchi pri ostrom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25662938"/>
                  </a:ext>
                </a:extLst>
              </a:tr>
              <a:tr h="180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holetsistite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3422657371"/>
                  </a:ext>
                </a:extLst>
              </a:tr>
              <a:tr h="276099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направление пациента в плановом порядке для дообследования в стационар, оказывающий медицинскую помощь по профилю «хирургия»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296131939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наблюдение в динамике в условиях фельдшерско - акушерского пункта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4206843610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наблюдение в динамике на дому ежедневным осмотром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extLst>
                  <a:ext uri="{0D108BD9-81ED-4DB2-BD59-A6C34878D82A}">
                    <a16:rowId xmlns:a16="http://schemas.microsoft.com/office/drawing/2014/main" val="958211448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В11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При стабильных показателях гемодинамики возможно введение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1173729629"/>
                  </a:ext>
                </a:extLst>
              </a:tr>
              <a:tr h="18001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Вариатив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356636470"/>
                  </a:ext>
                </a:extLst>
              </a:tr>
              <a:tr h="233187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спазмолитической смеси: 2 мл - 2 % раствора </a:t>
                      </a:r>
                      <a:r>
                        <a:rPr lang="ru-RU" sz="1200" spc="0" dirty="0" err="1">
                          <a:effectLst/>
                        </a:rPr>
                        <a:t>дротаверина</a:t>
                      </a:r>
                      <a:r>
                        <a:rPr lang="ru-RU" sz="1200" spc="0" dirty="0">
                          <a:effectLst/>
                        </a:rPr>
                        <a:t>, 2 мл - 2 % раствора папаверина гидрохлорида, 2 мл - 0,2 % раствора </a:t>
                      </a:r>
                      <a:r>
                        <a:rPr lang="ru-RU" sz="1200" spc="0" dirty="0" err="1">
                          <a:effectLst/>
                        </a:rPr>
                        <a:t>платифиллина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гидротартрата</a:t>
                      </a:r>
                      <a:r>
                        <a:rPr lang="ru-RU" sz="1200" spc="0" dirty="0">
                          <a:effectLst/>
                        </a:rPr>
                        <a:t> и 1 мл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42" marR="3142" marT="0" marB="0" anchor="b"/>
                </a:tc>
                <a:extLst>
                  <a:ext uri="{0D108BD9-81ED-4DB2-BD59-A6C34878D82A}">
                    <a16:rowId xmlns:a16="http://schemas.microsoft.com/office/drawing/2014/main" val="1608576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15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525590"/>
              </p:ext>
            </p:extLst>
          </p:nvPr>
        </p:nvGraphicFramePr>
        <p:xfrm>
          <a:off x="0" y="116632"/>
          <a:ext cx="9144000" cy="67757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3528">
                  <a:extLst>
                    <a:ext uri="{9D8B030D-6E8A-4147-A177-3AD203B41FA5}">
                      <a16:colId xmlns:a16="http://schemas.microsoft.com/office/drawing/2014/main" val="869856497"/>
                    </a:ext>
                  </a:extLst>
                </a:gridCol>
                <a:gridCol w="8820472">
                  <a:extLst>
                    <a:ext uri="{9D8B030D-6E8A-4147-A177-3AD203B41FA5}">
                      <a16:colId xmlns:a16="http://schemas.microsoft.com/office/drawing/2014/main" val="2014924010"/>
                    </a:ext>
                  </a:extLst>
                </a:gridCol>
              </a:tblGrid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-0,1 % раствора атропина сульфата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4119276502"/>
                  </a:ext>
                </a:extLst>
              </a:tr>
              <a:tr h="914860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Если показатели гемодинамики позволяют, внутривенно вводят спазмолитическую смесь: 2 мл - 2 % раствора </a:t>
                      </a:r>
                      <a:r>
                        <a:rPr lang="ru-RU" sz="1200" spc="0" dirty="0" err="1">
                          <a:effectLst/>
                        </a:rPr>
                        <a:t>дротаверина</a:t>
                      </a:r>
                      <a:r>
                        <a:rPr lang="ru-RU" sz="1200" spc="0" dirty="0">
                          <a:effectLst/>
                        </a:rPr>
                        <a:t>, 2 мл - 2 % раствора папаверина гидрохлорида, 2 мл - 0,2 % раствора </a:t>
                      </a:r>
                      <a:r>
                        <a:rPr lang="ru-RU" sz="1200" spc="0" dirty="0" err="1">
                          <a:effectLst/>
                        </a:rPr>
                        <a:t>платифиллина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гидротартрата</a:t>
                      </a:r>
                      <a:r>
                        <a:rPr lang="ru-RU" sz="1200" spc="0" dirty="0">
                          <a:effectLst/>
                        </a:rPr>
                        <a:t> и 1 мл - 0,1 % раствора атропина сульфата.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Клинические рекомендации (протоколы) по оказанию скорой медицинской помощи при остром холецистите. I. Оказание скорой медицинской помощи при остром холецистите на </a:t>
                      </a:r>
                      <a:r>
                        <a:rPr lang="ru-RU" sz="1200" spc="0" dirty="0" err="1">
                          <a:effectLst/>
                        </a:rPr>
                        <a:t>догоспитальном</a:t>
                      </a:r>
                      <a:r>
                        <a:rPr lang="ru-RU" sz="1200" spc="0" dirty="0">
                          <a:effectLst/>
                        </a:rPr>
                        <a:t> этапе. П</a:t>
                      </a:r>
                      <a:r>
                        <a:rPr lang="en-US" sz="1200" spc="0" dirty="0">
                          <a:effectLst/>
                        </a:rPr>
                        <a:t>. 1.4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2"/>
                        </a:rPr>
                        <a:t>http://kingmed.info/guidelines/Skorava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meditsinskava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pomoshch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Klinicheskie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protokoli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712967732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lecheniva SMP/Obshchava hirurgiva Protokol okazaniva skorov meditsinskov pomo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1935071326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shchi/guideline 76/Rossivskoe obshchestvo skorov meditsinskov pomoshchi ROSMP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878438995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Klinicheskie rekomendatsii po okazanivu skorov meditsinskov pomoshchi pri ostrom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2977390298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holetsistite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extLst>
                  <a:ext uri="{0D108BD9-81ED-4DB2-BD59-A6C34878D82A}">
                    <a16:rowId xmlns:a16="http://schemas.microsoft.com/office/drawing/2014/main" val="1930994296"/>
                  </a:ext>
                </a:extLst>
              </a:tr>
              <a:tr h="34644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смеси анальгетиков и спазмолитиков: 2 мл - 2 % раствора дротаверина, 2 мл - 2 % раствора папаверина гидрохлорида, 1,0 мл - 2% раствора промедола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extLst>
                  <a:ext uri="{0D108BD9-81ED-4DB2-BD59-A6C34878D82A}">
                    <a16:rowId xmlns:a16="http://schemas.microsoft.com/office/drawing/2014/main" val="3198314456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смеси анальгетиков и спазмолитиков: 2 мл - 0,2 % раствора </a:t>
                      </a:r>
                      <a:r>
                        <a:rPr lang="ru-RU" sz="1200" spc="0" dirty="0" err="1">
                          <a:effectLst/>
                        </a:rPr>
                        <a:t>платифиллина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гидротартрата</a:t>
                      </a:r>
                      <a:r>
                        <a:rPr lang="ru-RU" sz="1200" spc="0" dirty="0">
                          <a:effectLst/>
                        </a:rPr>
                        <a:t>, 1 мл - 0,1 % раствора атропина сульфата, 1,0 мл - 2% раствора </a:t>
                      </a:r>
                      <a:r>
                        <a:rPr lang="ru-RU" sz="1200" spc="0" dirty="0" err="1">
                          <a:effectLst/>
                        </a:rPr>
                        <a:t>промедола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386720800"/>
                  </a:ext>
                </a:extLst>
              </a:tr>
              <a:tr h="39103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смеси анальгетиков и спазмолитиков: 2 мл - 0,2 % раствора платифиллина гидротартрата, 1 мл - 0,1 % раствора атропина сульфата, 1,0 мл - 2% раствора промедола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extLst>
                  <a:ext uri="{0D108BD9-81ED-4DB2-BD59-A6C34878D82A}">
                    <a16:rowId xmlns:a16="http://schemas.microsoft.com/office/drawing/2014/main" val="3921062755"/>
                  </a:ext>
                </a:extLst>
              </a:tr>
              <a:tr h="1729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В12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Методом исследования, предпочтительным для уточнения диагноза является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2541751017"/>
                  </a:ext>
                </a:extLst>
              </a:tr>
              <a:tr h="1729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Вариатив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1452928731"/>
                  </a:ext>
                </a:extLst>
              </a:tr>
              <a:tr h="1729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ультразвуковая диагностика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2347065440"/>
                  </a:ext>
                </a:extLst>
              </a:tr>
              <a:tr h="103933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УЗИ позволяет дифференцировать острый </a:t>
                      </a:r>
                      <a:r>
                        <a:rPr lang="ru-RU" sz="1200" spc="0" dirty="0" err="1">
                          <a:effectLst/>
                        </a:rPr>
                        <a:t>обструктивный</a:t>
                      </a:r>
                      <a:r>
                        <a:rPr lang="ru-RU" sz="1200" spc="0" dirty="0">
                          <a:effectLst/>
                        </a:rPr>
                        <a:t> (катаральный) и острый деструктивный холецистит и выделить гангренозный холецистит на основании наличия плавающих </a:t>
                      </a:r>
                      <a:r>
                        <a:rPr lang="ru-RU" sz="1200" spc="0" dirty="0" err="1">
                          <a:effectLst/>
                        </a:rPr>
                        <a:t>внутрипросветных</a:t>
                      </a:r>
                      <a:r>
                        <a:rPr lang="ru-RU" sz="1200" spc="0" dirty="0">
                          <a:effectLst/>
                        </a:rPr>
                        <a:t> мембран, очагов </a:t>
                      </a:r>
                      <a:r>
                        <a:rPr lang="ru-RU" sz="1200" spc="0" dirty="0" err="1">
                          <a:effectLst/>
                        </a:rPr>
                        <a:t>эхогенных</a:t>
                      </a:r>
                      <a:r>
                        <a:rPr lang="ru-RU" sz="1200" spc="0" dirty="0">
                          <a:effectLst/>
                        </a:rPr>
                        <a:t> затемнений в соответствии с наличием газа внутри стенки или в просвете ЖП и явных нарушений целостности стенки ЖП и </a:t>
                      </a:r>
                      <a:r>
                        <a:rPr lang="ru-RU" sz="1200" spc="0" dirty="0" err="1">
                          <a:effectLst/>
                        </a:rPr>
                        <a:t>перипузырного</a:t>
                      </a:r>
                      <a:r>
                        <a:rPr lang="ru-RU" sz="1200" spc="0" dirty="0">
                          <a:effectLst/>
                        </a:rPr>
                        <a:t> абсцесса.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Национальные клинические рекомендации «острый холецистит», </a:t>
                      </a:r>
                      <a:r>
                        <a:rPr lang="ru-RU" sz="1200" spc="0" dirty="0" err="1">
                          <a:effectLst/>
                        </a:rPr>
                        <a:t>Визуализационные</a:t>
                      </a:r>
                      <a:r>
                        <a:rPr lang="ru-RU" sz="1200" spc="0" dirty="0">
                          <a:effectLst/>
                        </a:rPr>
                        <a:t> методы диагностики острого холецистита 2015 httD://o6fflecTBO-xHDVDroB.D6/stranica-Dravleniia/unkr/urgentnaia-abdominalnaia-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330656738"/>
                  </a:ext>
                </a:extLst>
              </a:tr>
              <a:tr h="974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60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hirurgij</a:t>
                      </a:r>
                      <a:r>
                        <a:rPr lang="ru-RU" sz="1200" spc="0" dirty="0">
                          <a:effectLst/>
                        </a:rPr>
                        <a:t> a/</a:t>
                      </a:r>
                      <a:r>
                        <a:rPr lang="ru-RU" sz="1200" spc="0" dirty="0" err="1">
                          <a:effectLst/>
                        </a:rPr>
                        <a:t>ostrvi</a:t>
                      </a:r>
                      <a:r>
                        <a:rPr lang="ru-RU" sz="1200" spc="0" dirty="0">
                          <a:effectLst/>
                        </a:rPr>
                        <a:t> -</a:t>
                      </a:r>
                      <a:r>
                        <a:rPr lang="ru-RU" sz="1200" spc="0" dirty="0" err="1">
                          <a:effectLst/>
                        </a:rPr>
                        <a:t>holeci</a:t>
                      </a:r>
                      <a:r>
                        <a:rPr lang="ru-RU" sz="1200" spc="0" dirty="0">
                          <a:effectLst/>
                        </a:rPr>
                        <a:t> stit.html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39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Клинические рекомендации (протоколы) по оказанию скорой медицинской помощи при остром холецистите. II. Оказание скорой медицинской помощи при остром холецистите на госпитальном этапе в стационарном отделении скорой медицинской помощи (</a:t>
                      </a:r>
                      <a:r>
                        <a:rPr lang="ru-RU" sz="1200" spc="0" dirty="0" err="1">
                          <a:effectLst/>
                        </a:rPr>
                        <a:t>СтОСМП</a:t>
                      </a:r>
                      <a:r>
                        <a:rPr lang="ru-RU" sz="1200" spc="0" dirty="0">
                          <a:effectLst/>
                        </a:rPr>
                        <a:t>).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2"/>
                        </a:rPr>
                        <a:t>http://kingmed.info/guidelines/Skorava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meditsinskava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pomoshch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Klinicheskie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r>
                        <a:rPr lang="ru-RU" sz="1200" spc="0" dirty="0" err="1">
                          <a:effectLst/>
                        </a:rPr>
                        <a:t>protokoli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3735180346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lecheniva SMP/Obshchava hirurgiva Protokol okazaniva skorov meditsinskov pomo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466296484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shchi/guideline 76/Rossivskoe obshchestvo skorov meditsinskov pomoshchi ROSMP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2640578081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Klinicheskie rekomendatsii po okazanivu skorov meditsinskov pomoshchi pri ostrom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 anchor="b"/>
                </a:tc>
                <a:extLst>
                  <a:ext uri="{0D108BD9-81ED-4DB2-BD59-A6C34878D82A}">
                    <a16:rowId xmlns:a16="http://schemas.microsoft.com/office/drawing/2014/main" val="1906010600"/>
                  </a:ext>
                </a:extLst>
              </a:tr>
              <a:tr h="17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holetsistite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extLst>
                  <a:ext uri="{0D108BD9-81ED-4DB2-BD59-A6C34878D82A}">
                    <a16:rowId xmlns:a16="http://schemas.microsoft.com/office/drawing/2014/main" val="1480025626"/>
                  </a:ext>
                </a:extLst>
              </a:tr>
              <a:tr h="1729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Д1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магниторезонансная томография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extLst>
                  <a:ext uri="{0D108BD9-81ED-4DB2-BD59-A6C34878D82A}">
                    <a16:rowId xmlns:a16="http://schemas.microsoft.com/office/drawing/2014/main" val="697183129"/>
                  </a:ext>
                </a:extLst>
              </a:tr>
              <a:tr h="1729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компьютерная томография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extLst>
                  <a:ext uri="{0D108BD9-81ED-4DB2-BD59-A6C34878D82A}">
                    <a16:rowId xmlns:a16="http://schemas.microsoft.com/office/drawing/2014/main" val="652762922"/>
                  </a:ext>
                </a:extLst>
              </a:tr>
              <a:tr h="17295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ДЗ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обзорная </a:t>
                      </a:r>
                      <a:r>
                        <a:rPr lang="ru-RU" sz="1200" spc="0" dirty="0" err="1">
                          <a:effectLst/>
                        </a:rPr>
                        <a:t>ренгенография</a:t>
                      </a:r>
                      <a:r>
                        <a:rPr lang="ru-RU" sz="1200" spc="0" dirty="0">
                          <a:effectLst/>
                        </a:rPr>
                        <a:t> брюшной полости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0" marR="3290" marT="0" marB="0"/>
                </a:tc>
                <a:extLst>
                  <a:ext uri="{0D108BD9-81ED-4DB2-BD59-A6C34878D82A}">
                    <a16:rowId xmlns:a16="http://schemas.microsoft.com/office/drawing/2014/main" val="4275114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53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>
            <a:extLst>
              <a:ext uri="{FF2B5EF4-FFF2-40B4-BE49-F238E27FC236}">
                <a16:creationId xmlns:a16="http://schemas.microsoft.com/office/drawing/2014/main" id="{15668ADB-985A-4958-8B67-A2D8DDACC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3"/>
          <p:cNvSpPr txBox="1">
            <a:spLocks noChangeArrowheads="1"/>
          </p:cNvSpPr>
          <p:nvPr/>
        </p:nvSpPr>
        <p:spPr bwMode="auto">
          <a:xfrm>
            <a:off x="648072" y="72007"/>
            <a:ext cx="8532440" cy="476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fontAlgn="auto">
              <a:spcBef>
                <a:spcPct val="0"/>
              </a:spcBef>
              <a:spcAft>
                <a:spcPts val="0"/>
              </a:spcAft>
              <a:buNone/>
              <a:defRPr sz="2000" b="1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endParaRPr lang="ru-RU" sz="1600" dirty="0"/>
          </a:p>
        </p:txBody>
      </p:sp>
      <p:grpSp>
        <p:nvGrpSpPr>
          <p:cNvPr id="2" name="Группа 31"/>
          <p:cNvGrpSpPr>
            <a:grpSpLocks/>
          </p:cNvGrpSpPr>
          <p:nvPr/>
        </p:nvGrpSpPr>
        <p:grpSpPr bwMode="auto">
          <a:xfrm>
            <a:off x="0" y="611262"/>
            <a:ext cx="9144000" cy="81434"/>
            <a:chOff x="-22358" y="784226"/>
            <a:chExt cx="9928358" cy="155575"/>
          </a:xfrm>
          <a:solidFill>
            <a:schemeClr val="tx2">
              <a:lumMod val="75000"/>
            </a:schemeClr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-22358" y="784226"/>
              <a:ext cx="992835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21854" y="784226"/>
              <a:ext cx="362876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89637" y="784226"/>
              <a:ext cx="18057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870214" y="784226"/>
              <a:ext cx="650081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5994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645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85720" y="1428736"/>
            <a:ext cx="50006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/>
              <a:t>«АККРЕДИТАЦИЯ – ПРИНЦИПИАЛЬНО </a:t>
            </a:r>
            <a:br>
              <a:rPr lang="ru-RU" sz="2400" b="1" cap="all" dirty="0"/>
            </a:br>
            <a:r>
              <a:rPr lang="ru-RU" sz="2400" b="1" cap="all" dirty="0"/>
              <a:t>НОВАЯ СИСТЕМА, А НЕ СМЕНА </a:t>
            </a:r>
            <a:br>
              <a:rPr lang="ru-RU" sz="2400" b="1" cap="all" dirty="0"/>
            </a:br>
            <a:r>
              <a:rPr lang="ru-RU" sz="2400" b="1" cap="all" dirty="0"/>
              <a:t>НАЗВАНИЯ» </a:t>
            </a:r>
            <a:br>
              <a:rPr lang="ru-RU" sz="2400" b="1" cap="all" dirty="0"/>
            </a:br>
            <a:r>
              <a:rPr lang="ru-RU" sz="2400" b="1" cap="all" dirty="0"/>
              <a:t/>
            </a:r>
            <a:br>
              <a:rPr lang="ru-RU" sz="2400" b="1" cap="all" dirty="0"/>
            </a:br>
            <a:r>
              <a:rPr lang="ru-RU" sz="2400" b="1" cap="all" dirty="0"/>
              <a:t>Т.В. Семенова</a:t>
            </a:r>
          </a:p>
          <a:p>
            <a:r>
              <a:rPr lang="ru-RU" sz="2400" b="1" dirty="0" smtClean="0"/>
              <a:t>Заместитель министра  </a:t>
            </a:r>
            <a:r>
              <a:rPr lang="ru-RU" sz="2400" b="1" dirty="0"/>
              <a:t>здравоохранения Российской Федерации</a:t>
            </a:r>
          </a:p>
        </p:txBody>
      </p:sp>
      <p:pic>
        <p:nvPicPr>
          <p:cNvPr id="1026" name="Picture 2" descr="C:\Users\Asus x55\Desktop\KHAB1103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357298"/>
            <a:ext cx="2857520" cy="4143404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101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3"/>
          <p:cNvSpPr txBox="1">
            <a:spLocks noChangeArrowheads="1"/>
          </p:cNvSpPr>
          <p:nvPr/>
        </p:nvSpPr>
        <p:spPr bwMode="auto">
          <a:xfrm>
            <a:off x="648072" y="72007"/>
            <a:ext cx="8532440" cy="476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fontAlgn="auto">
              <a:spcBef>
                <a:spcPct val="0"/>
              </a:spcBef>
              <a:spcAft>
                <a:spcPts val="0"/>
              </a:spcAft>
              <a:buNone/>
              <a:defRPr sz="2000" b="1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r>
              <a:rPr lang="ru-RU" sz="1600" dirty="0"/>
              <a:t>  СТРУКТУРА НОРМАТИВНО-ПРАВОВОГО И МЕТОДИЧЕСКОГО РЕГУЛИРОВАНИЯ </a:t>
            </a:r>
          </a:p>
          <a:p>
            <a:r>
              <a:rPr lang="ru-RU" sz="1600" dirty="0"/>
              <a:t>ПРОЦЕДУРЫ АККРЕДИТАЦИИ СПЕЦИАЛИСТОВ</a:t>
            </a:r>
          </a:p>
        </p:txBody>
      </p:sp>
      <p:grpSp>
        <p:nvGrpSpPr>
          <p:cNvPr id="2" name="Группа 31"/>
          <p:cNvGrpSpPr>
            <a:grpSpLocks/>
          </p:cNvGrpSpPr>
          <p:nvPr/>
        </p:nvGrpSpPr>
        <p:grpSpPr bwMode="auto">
          <a:xfrm>
            <a:off x="0" y="611262"/>
            <a:ext cx="9144000" cy="81434"/>
            <a:chOff x="-22358" y="784226"/>
            <a:chExt cx="9928358" cy="155575"/>
          </a:xfrm>
          <a:solidFill>
            <a:schemeClr val="tx2">
              <a:lumMod val="75000"/>
            </a:schemeClr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-22358" y="784226"/>
              <a:ext cx="992835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21854" y="784226"/>
              <a:ext cx="362876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89637" y="784226"/>
              <a:ext cx="18057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870214" y="784226"/>
              <a:ext cx="650081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5994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645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315667" y="1368154"/>
            <a:ext cx="3320229" cy="1512168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z="190500" extrusionH="12700" prstMaterial="plastic"/>
        </p:spPr>
        <p:style>
          <a:lnRef idx="1">
            <a:schemeClr val="accent1">
              <a:shade val="5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233" tIns="113233" rIns="113233" bIns="113233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 smtClean="0"/>
              <a:t>Федеральный закон от 21.11.2011 №323-ФЗ «Об основах охраны здоровья граждан в Российской Федерации»</a:t>
            </a:r>
            <a:endParaRPr lang="ru-RU" sz="1600" kern="1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3501008"/>
            <a:ext cx="3286588" cy="877789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z="190500" extrusionH="12700" prstMaterial="plastic"/>
        </p:spPr>
        <p:style>
          <a:lnRef idx="1">
            <a:schemeClr val="accent1">
              <a:shade val="50000"/>
              <a:hueOff val="240958"/>
              <a:satOff val="-5040"/>
              <a:lumOff val="2804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094" tIns="114094" rIns="114094" bIns="114094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 smtClean="0"/>
              <a:t>Ведомственные нормативные правовые акты Минздрава России</a:t>
            </a:r>
            <a:endParaRPr lang="ru-RU" sz="1600" kern="1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23528" y="5013176"/>
            <a:ext cx="3312368" cy="927052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z="190500" extrusionH="12700" prstMaterial="plastic"/>
        </p:spPr>
        <p:style>
          <a:lnRef idx="1">
            <a:schemeClr val="accent1">
              <a:shade val="50000"/>
              <a:hueOff val="240958"/>
              <a:satOff val="-5040"/>
              <a:lumOff val="2804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1908" tIns="111908" rIns="111908" bIns="11190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kern="1200" dirty="0" smtClean="0"/>
              <a:t>Методические рекомендации, типовые регламенты и иные документы «Методического  центра аккредитации»</a:t>
            </a:r>
            <a:endParaRPr lang="ru-RU" sz="1600" kern="1200" dirty="0"/>
          </a:p>
        </p:txBody>
      </p:sp>
      <p:cxnSp>
        <p:nvCxnSpPr>
          <p:cNvPr id="45" name="Прямая со стрелкой 44"/>
          <p:cNvCxnSpPr>
            <a:stCxn id="24" idx="3"/>
          </p:cNvCxnSpPr>
          <p:nvPr/>
        </p:nvCxnSpPr>
        <p:spPr>
          <a:xfrm flipV="1">
            <a:off x="3635896" y="2122098"/>
            <a:ext cx="470278" cy="2140"/>
          </a:xfrm>
          <a:prstGeom prst="straightConnector1">
            <a:avLst/>
          </a:prstGeom>
          <a:ln w="19050">
            <a:solidFill>
              <a:srgbClr val="55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Левая круглая скобка 53"/>
          <p:cNvSpPr/>
          <p:nvPr/>
        </p:nvSpPr>
        <p:spPr>
          <a:xfrm>
            <a:off x="4139952" y="1268760"/>
            <a:ext cx="45719" cy="1656184"/>
          </a:xfrm>
          <a:prstGeom prst="lef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4143372" y="1196752"/>
            <a:ext cx="500062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</a:rPr>
              <a:t>регламентирована </a:t>
            </a:r>
            <a:r>
              <a:rPr lang="ru-RU" sz="1300" dirty="0" err="1" smtClean="0">
                <a:solidFill>
                  <a:srgbClr val="002060"/>
                </a:solidFill>
              </a:rPr>
              <a:t>этапность</a:t>
            </a:r>
            <a:r>
              <a:rPr lang="ru-RU" sz="1300" dirty="0" smtClean="0">
                <a:solidFill>
                  <a:srgbClr val="002060"/>
                </a:solidFill>
              </a:rPr>
              <a:t> перехода к процедуре аккредитации;</a:t>
            </a:r>
          </a:p>
          <a:p>
            <a:pPr>
              <a:buFontTx/>
              <a:buChar char="-"/>
            </a:pPr>
            <a:endParaRPr lang="ru-RU" sz="13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</a:rPr>
              <a:t>аккредитация специалиста проводится </a:t>
            </a:r>
            <a:r>
              <a:rPr lang="ru-RU" sz="1300" dirty="0" err="1" smtClean="0">
                <a:solidFill>
                  <a:srgbClr val="002060"/>
                </a:solidFill>
              </a:rPr>
              <a:t>аккредитационными</a:t>
            </a:r>
            <a:r>
              <a:rPr lang="ru-RU" sz="1300" dirty="0" smtClean="0">
                <a:solidFill>
                  <a:srgbClr val="002060"/>
                </a:solidFill>
              </a:rPr>
              <a:t> комиссиями;</a:t>
            </a:r>
          </a:p>
          <a:p>
            <a:pPr>
              <a:buFontTx/>
              <a:buChar char="-"/>
            </a:pPr>
            <a:endParaRPr lang="ru-RU" sz="1300" dirty="0" smtClean="0">
              <a:solidFill>
                <a:srgbClr val="002060"/>
              </a:solidFill>
            </a:endParaRPr>
          </a:p>
          <a:p>
            <a:r>
              <a:rPr lang="ru-RU" sz="1300" dirty="0" smtClean="0">
                <a:solidFill>
                  <a:srgbClr val="002060"/>
                </a:solidFill>
              </a:rPr>
              <a:t>- </a:t>
            </a:r>
            <a:r>
              <a:rPr lang="ru-RU" sz="1300" dirty="0" err="1" smtClean="0">
                <a:solidFill>
                  <a:srgbClr val="002060"/>
                </a:solidFill>
              </a:rPr>
              <a:t>аккредитационные</a:t>
            </a:r>
            <a:r>
              <a:rPr lang="ru-RU" sz="1300" dirty="0" smtClean="0">
                <a:solidFill>
                  <a:srgbClr val="002060"/>
                </a:solidFill>
              </a:rPr>
              <a:t> комиссии формируются Минздравом России         с участием некоммерческих профессиональных организаций.</a:t>
            </a:r>
          </a:p>
          <a:p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139952" y="3140968"/>
            <a:ext cx="500404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- с</a:t>
            </a: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роки и этапы аккредитации специалистов </a:t>
            </a:r>
          </a:p>
          <a:p>
            <a:r>
              <a:rPr lang="ru-RU" sz="1400" b="1" dirty="0" smtClean="0">
                <a:solidFill>
                  <a:srgbClr val="002060"/>
                </a:solidFill>
              </a:rPr>
              <a:t>Приказ Минздрава России от 22.12.2017 № 1043н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п</a:t>
            </a: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оложение об аккредитации специалистов </a:t>
            </a:r>
          </a:p>
          <a:p>
            <a:r>
              <a:rPr lang="ru-RU" sz="1400" b="1" dirty="0" smtClean="0">
                <a:solidFill>
                  <a:srgbClr val="002060"/>
                </a:solidFill>
              </a:rPr>
              <a:t>Приказ Минздрава России от 02.06.2016 № 334н 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п</a:t>
            </a: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орядок выдачи свидетельства об аккредитации специалиста</a:t>
            </a:r>
          </a:p>
          <a:p>
            <a:r>
              <a:rPr lang="ru-RU" sz="1400" b="1" dirty="0" smtClean="0">
                <a:solidFill>
                  <a:srgbClr val="002060"/>
                </a:solidFill>
              </a:rPr>
              <a:t>Приказ Минздрава России от 06.06.2016 № 352н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Приказ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Минздрава России от 24.07.2020 г. №741н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"О внесении изменений в Положение об аккредитации специалистов, утвержденное приказом Министерства здравоохранения Российской Федерации от 02 июня 2016 г. № 334н (регистрационный номер 60942 от 17.11.2020 г.)  по специальности "Лечебное дело" предусмотрено решение ситуационных задач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9" name="Левая круглая скобка 58"/>
          <p:cNvSpPr/>
          <p:nvPr/>
        </p:nvSpPr>
        <p:spPr>
          <a:xfrm>
            <a:off x="4139952" y="3068960"/>
            <a:ext cx="45719" cy="1656184"/>
          </a:xfrm>
          <a:prstGeom prst="lef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flipV="1">
            <a:off x="3635896" y="3933056"/>
            <a:ext cx="470278" cy="2140"/>
          </a:xfrm>
          <a:prstGeom prst="straightConnector1">
            <a:avLst/>
          </a:prstGeom>
          <a:ln w="19050">
            <a:solidFill>
              <a:srgbClr val="55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101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54" grpId="0" animBg="1"/>
      <p:bldP spid="55" grpId="0"/>
      <p:bldP spid="58" grpId="0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Аккредитация специалиста </a:t>
            </a:r>
            <a:r>
              <a:rPr lang="ru-RU" dirty="0" smtClean="0"/>
              <a:t>- процедура определения соответствия лица, получившего медицинское, фармацевтическое или иное образование, требованиям к осуществлению медицинской деятельности по определенной медицинской специальности либо фармацевтической деятельности. </a:t>
            </a:r>
            <a:r>
              <a:rPr lang="ru-RU" sz="2800" dirty="0" smtClean="0">
                <a:solidFill>
                  <a:srgbClr val="0070C0"/>
                </a:solidFill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</a:rPr>
              <a:t>Часть </a:t>
            </a:r>
            <a:r>
              <a:rPr lang="en-US" sz="2800" b="1" i="1" dirty="0" smtClean="0">
                <a:solidFill>
                  <a:srgbClr val="0070C0"/>
                </a:solidFill>
              </a:rPr>
              <a:t>I</a:t>
            </a:r>
            <a:r>
              <a:rPr lang="ru-RU" sz="2800" b="1" i="1" dirty="0" smtClean="0">
                <a:solidFill>
                  <a:srgbClr val="0070C0"/>
                </a:solidFill>
              </a:rPr>
              <a:t>,</a:t>
            </a:r>
            <a:r>
              <a:rPr lang="en-US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</a:rPr>
              <a:t>пункт</a:t>
            </a:r>
            <a:r>
              <a:rPr lang="en-US" sz="2800" b="1" i="1" dirty="0" smtClean="0">
                <a:solidFill>
                  <a:srgbClr val="0070C0"/>
                </a:solidFill>
              </a:rPr>
              <a:t> 2</a:t>
            </a:r>
            <a:r>
              <a:rPr lang="ru-RU" sz="2800" b="1" i="1" dirty="0" smtClean="0">
                <a:solidFill>
                  <a:srgbClr val="0070C0"/>
                </a:solidFill>
              </a:rPr>
              <a:t> приказа Минздрава России от 02.06.2016 № 334н</a:t>
            </a:r>
            <a:r>
              <a:rPr lang="ru-RU" sz="2800" dirty="0" smtClean="0">
                <a:solidFill>
                  <a:srgbClr val="0070C0"/>
                </a:solidFill>
              </a:rPr>
              <a:t>)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Прямоугольник 116"/>
          <p:cNvSpPr/>
          <p:nvPr/>
        </p:nvSpPr>
        <p:spPr>
          <a:xfrm>
            <a:off x="1007355" y="0"/>
            <a:ext cx="8029141" cy="548680"/>
          </a:xfrm>
          <a:prstGeom prst="rect">
            <a:avLst/>
          </a:prstGeom>
          <a:noFill/>
          <a:ln>
            <a:noFill/>
          </a:ln>
          <a:effectLst/>
        </p:spPr>
        <p:txBody>
          <a:bodyPr lIns="95782" tIns="47891" rIns="95782" bIns="47891" anchor="ctr"/>
          <a:lstStyle/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АЛГОРИТМ  ПРОХОЖДЕНИЯ  ПРОЦЕДУРЫ  АККРЕДИТАЦИИ  СПЕЦИАЛИСТАМИ  </a:t>
            </a:r>
          </a:p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СО СРЕДНИМ  ПРОФЕССИОНАЛЬНЫМ  ОБРАЗОВАНИЕМ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755576" y="4221088"/>
            <a:ext cx="1656184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Аккредитационная</a:t>
            </a:r>
            <a:r>
              <a:rPr lang="ru-RU" sz="14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подкомиссия</a:t>
            </a:r>
          </a:p>
        </p:txBody>
      </p:sp>
      <p:grpSp>
        <p:nvGrpSpPr>
          <p:cNvPr id="2" name="Группа 31"/>
          <p:cNvGrpSpPr>
            <a:grpSpLocks/>
          </p:cNvGrpSpPr>
          <p:nvPr/>
        </p:nvGrpSpPr>
        <p:grpSpPr bwMode="auto">
          <a:xfrm>
            <a:off x="0" y="611262"/>
            <a:ext cx="9144000" cy="81434"/>
            <a:chOff x="-22358" y="784226"/>
            <a:chExt cx="9928358" cy="155575"/>
          </a:xfrm>
          <a:solidFill>
            <a:schemeClr val="tx2">
              <a:lumMod val="75000"/>
            </a:schemeClr>
          </a:solidFill>
        </p:grpSpPr>
        <p:sp>
          <p:nvSpPr>
            <p:cNvPr id="76" name="Прямоугольник 75"/>
            <p:cNvSpPr/>
            <p:nvPr/>
          </p:nvSpPr>
          <p:spPr>
            <a:xfrm>
              <a:off x="-22358" y="784226"/>
              <a:ext cx="992835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221854" y="784226"/>
              <a:ext cx="362876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689637" y="784226"/>
              <a:ext cx="18057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70214" y="784226"/>
              <a:ext cx="650081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15994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17645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sp>
        <p:nvSpPr>
          <p:cNvPr id="82" name="Прямоугольник 81"/>
          <p:cNvSpPr/>
          <p:nvPr/>
        </p:nvSpPr>
        <p:spPr>
          <a:xfrm>
            <a:off x="827584" y="908720"/>
            <a:ext cx="1656184" cy="1728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Аккредитуемый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563888" y="908720"/>
            <a:ext cx="1728192" cy="266429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defRPr/>
            </a:pPr>
            <a:r>
              <a:rPr lang="ru-RU" sz="100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Первый этап аккредитации (Тестирование) </a:t>
            </a:r>
            <a:endParaRPr lang="ru-RU" sz="1000" b="1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732240" y="908720"/>
            <a:ext cx="2177492" cy="30243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defRPr/>
            </a:pPr>
            <a:r>
              <a:rPr lang="ru-RU" sz="100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Второй этап </a:t>
            </a:r>
          </a:p>
          <a:p>
            <a:pPr algn="ctr">
              <a:defRPr/>
            </a:pPr>
            <a:r>
              <a:rPr lang="ru-RU" sz="100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(проверка практических навыков)</a:t>
            </a:r>
            <a:endParaRPr lang="ru-RU" sz="1000" b="1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1259632" y="2636912"/>
            <a:ext cx="0" cy="1584176"/>
          </a:xfrm>
          <a:prstGeom prst="straightConnector1">
            <a:avLst/>
          </a:prstGeom>
          <a:ln w="19050">
            <a:solidFill>
              <a:srgbClr val="55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 rot="16200000">
            <a:off x="1525713" y="3266864"/>
            <a:ext cx="1083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 smtClean="0"/>
              <a:t>Допуск</a:t>
            </a:r>
          </a:p>
          <a:p>
            <a:pPr algn="ctr"/>
            <a:r>
              <a:rPr lang="ru-RU" sz="1000" b="1" dirty="0" smtClean="0"/>
              <a:t>к аккредитации</a:t>
            </a:r>
            <a:endParaRPr lang="ru-RU" sz="1000" b="1" dirty="0"/>
          </a:p>
        </p:txBody>
      </p:sp>
      <p:cxnSp>
        <p:nvCxnSpPr>
          <p:cNvPr id="62" name="Прямая со стрелкой 61"/>
          <p:cNvCxnSpPr/>
          <p:nvPr/>
        </p:nvCxnSpPr>
        <p:spPr>
          <a:xfrm flipV="1">
            <a:off x="1907704" y="2636912"/>
            <a:ext cx="0" cy="1584176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 rot="16200000">
            <a:off x="280479" y="3256025"/>
            <a:ext cx="1494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 smtClean="0"/>
              <a:t>Подача документов на </a:t>
            </a:r>
          </a:p>
          <a:p>
            <a:pPr algn="ctr"/>
            <a:r>
              <a:rPr lang="ru-RU" sz="1000" b="1" dirty="0" smtClean="0"/>
              <a:t>допуск к аккредитации</a:t>
            </a:r>
            <a:endParaRPr lang="ru-RU" sz="1000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707904" y="1412776"/>
            <a:ext cx="1512168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 вопросов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714744" y="2714620"/>
            <a:ext cx="1512168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 мин. 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 выполнение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896508" y="1340768"/>
            <a:ext cx="1872208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 практическое задание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6929454" y="2214554"/>
            <a:ext cx="1872208" cy="6480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 практических навыка:</a:t>
            </a:r>
          </a:p>
          <a:p>
            <a:pPr algn="ctr"/>
            <a:r>
              <a:rPr lang="ru-RU" sz="105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 по специальности</a:t>
            </a:r>
          </a:p>
          <a:p>
            <a:pPr algn="ctr"/>
            <a:r>
              <a:rPr lang="ru-RU" sz="105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 на проведение СЛР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6929454" y="3143248"/>
            <a:ext cx="1872208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30 мин. 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 выполнение</a:t>
            </a:r>
          </a:p>
        </p:txBody>
      </p:sp>
      <p:cxnSp>
        <p:nvCxnSpPr>
          <p:cNvPr id="90" name="Прямая со стрелкой 89"/>
          <p:cNvCxnSpPr/>
          <p:nvPr/>
        </p:nvCxnSpPr>
        <p:spPr>
          <a:xfrm>
            <a:off x="2483768" y="2132856"/>
            <a:ext cx="1080120" cy="0"/>
          </a:xfrm>
          <a:prstGeom prst="straightConnector1">
            <a:avLst/>
          </a:prstGeom>
          <a:ln w="19050">
            <a:solidFill>
              <a:srgbClr val="55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148064" y="17008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/>
              <a:t>Успешное прохождение тестирования</a:t>
            </a:r>
            <a:endParaRPr lang="ru-RU" sz="900" b="1" dirty="0"/>
          </a:p>
        </p:txBody>
      </p:sp>
      <p:cxnSp>
        <p:nvCxnSpPr>
          <p:cNvPr id="98" name="Прямая со стрелкой 97"/>
          <p:cNvCxnSpPr/>
          <p:nvPr/>
        </p:nvCxnSpPr>
        <p:spPr>
          <a:xfrm>
            <a:off x="5292080" y="2132856"/>
            <a:ext cx="1440160" cy="0"/>
          </a:xfrm>
          <a:prstGeom prst="straightConnector1">
            <a:avLst/>
          </a:prstGeom>
          <a:ln w="19050">
            <a:solidFill>
              <a:srgbClr val="55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Соединительная линия уступом 169"/>
          <p:cNvCxnSpPr/>
          <p:nvPr/>
        </p:nvCxnSpPr>
        <p:spPr>
          <a:xfrm flipV="1">
            <a:off x="2411760" y="3933056"/>
            <a:ext cx="5184576" cy="468052"/>
          </a:xfrm>
          <a:prstGeom prst="bentConnector3">
            <a:avLst>
              <a:gd name="adj1" fmla="val 100082"/>
            </a:avLst>
          </a:prstGeom>
          <a:ln w="19050">
            <a:solidFill>
              <a:srgbClr val="558ED5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6084168" y="40050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/>
              <a:t>Успешное прохождение второго этапа</a:t>
            </a:r>
            <a:endParaRPr lang="ru-RU" sz="900" b="1" dirty="0"/>
          </a:p>
        </p:txBody>
      </p:sp>
      <p:sp>
        <p:nvSpPr>
          <p:cNvPr id="123" name="Прямоугольник 122"/>
          <p:cNvSpPr/>
          <p:nvPr/>
        </p:nvSpPr>
        <p:spPr>
          <a:xfrm>
            <a:off x="755576" y="6021288"/>
            <a:ext cx="1656184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Аккредитационная</a:t>
            </a:r>
            <a:r>
              <a:rPr lang="ru-RU" sz="1400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комиссия в субъекте РФ</a:t>
            </a:r>
          </a:p>
        </p:txBody>
      </p:sp>
      <p:cxnSp>
        <p:nvCxnSpPr>
          <p:cNvPr id="124" name="Прямая со стрелкой 123"/>
          <p:cNvCxnSpPr>
            <a:stCxn id="119" idx="2"/>
            <a:endCxn id="123" idx="0"/>
          </p:cNvCxnSpPr>
          <p:nvPr/>
        </p:nvCxnSpPr>
        <p:spPr>
          <a:xfrm>
            <a:off x="1583668" y="4869160"/>
            <a:ext cx="0" cy="1152128"/>
          </a:xfrm>
          <a:prstGeom prst="straightConnector1">
            <a:avLst/>
          </a:prstGeom>
          <a:ln w="19050">
            <a:solidFill>
              <a:srgbClr val="55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 rot="16200000">
            <a:off x="808965" y="5211080"/>
            <a:ext cx="1013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 smtClean="0"/>
              <a:t>Результаты</a:t>
            </a:r>
          </a:p>
          <a:p>
            <a:pPr algn="ctr"/>
            <a:r>
              <a:rPr lang="ru-RU" sz="1000" b="1" dirty="0" smtClean="0"/>
              <a:t> аккредитации</a:t>
            </a:r>
            <a:endParaRPr lang="ru-RU" sz="1000" b="1" dirty="0"/>
          </a:p>
        </p:txBody>
      </p:sp>
      <p:cxnSp>
        <p:nvCxnSpPr>
          <p:cNvPr id="130" name="Соединительная линия уступом 169"/>
          <p:cNvCxnSpPr>
            <a:stCxn id="82" idx="1"/>
            <a:endCxn id="123" idx="1"/>
          </p:cNvCxnSpPr>
          <p:nvPr/>
        </p:nvCxnSpPr>
        <p:spPr>
          <a:xfrm rot="10800000" flipV="1">
            <a:off x="755576" y="1772816"/>
            <a:ext cx="72008" cy="4572508"/>
          </a:xfrm>
          <a:prstGeom prst="bentConnector3">
            <a:avLst>
              <a:gd name="adj1" fmla="val 417465"/>
            </a:avLst>
          </a:prstGeom>
          <a:ln w="19050">
            <a:solidFill>
              <a:srgbClr val="558ED5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 rot="16200000">
            <a:off x="-959899" y="3811377"/>
            <a:ext cx="25250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 smtClean="0"/>
              <a:t>Выдача   свидетельства  об аккредитации</a:t>
            </a:r>
            <a:endParaRPr lang="ru-RU" sz="1000" b="1" dirty="0"/>
          </a:p>
        </p:txBody>
      </p:sp>
      <p:sp>
        <p:nvSpPr>
          <p:cNvPr id="152" name="TextBox 151"/>
          <p:cNvSpPr txBox="1"/>
          <p:nvPr/>
        </p:nvSpPr>
        <p:spPr>
          <a:xfrm>
            <a:off x="3563888" y="47971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/>
              <a:t>Не сдача этапа аккредитации (заявление на пересдачу)</a:t>
            </a:r>
            <a:endParaRPr lang="ru-RU" sz="900" b="1" dirty="0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5" name="Соединительная линия уступом 169"/>
          <p:cNvCxnSpPr/>
          <p:nvPr/>
        </p:nvCxnSpPr>
        <p:spPr>
          <a:xfrm flipV="1">
            <a:off x="2411760" y="3933056"/>
            <a:ext cx="5544616" cy="792088"/>
          </a:xfrm>
          <a:prstGeom prst="bentConnector3">
            <a:avLst>
              <a:gd name="adj1" fmla="val 99942"/>
            </a:avLst>
          </a:prstGeom>
          <a:ln w="1905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427984" y="3573016"/>
            <a:ext cx="0" cy="1152128"/>
          </a:xfrm>
          <a:prstGeom prst="straightConnector1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286116" y="5357826"/>
            <a:ext cx="28083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rgbClr val="FF0000"/>
                </a:solidFill>
                <a:cs typeface="Times New Roman" pitchFamily="18" charset="0"/>
              </a:rPr>
              <a:t>п</a:t>
            </a:r>
            <a:r>
              <a:rPr lang="ru-RU" sz="900" b="1" dirty="0" smtClean="0">
                <a:solidFill>
                  <a:srgbClr val="FF0000"/>
                </a:solidFill>
                <a:cs typeface="Times New Roman" pitchFamily="18" charset="0"/>
              </a:rPr>
              <a:t>одача заявления в течении 5 дней</a:t>
            </a:r>
          </a:p>
          <a:p>
            <a:pPr algn="ctr"/>
            <a:r>
              <a:rPr lang="ru-RU" sz="900" b="1" dirty="0" smtClean="0">
                <a:solidFill>
                  <a:srgbClr val="FF0000"/>
                </a:solidFill>
                <a:cs typeface="Times New Roman" pitchFamily="18" charset="0"/>
              </a:rPr>
              <a:t> в случае не прохождения этапа аккредитации (всего 3 попытки)</a:t>
            </a:r>
            <a:endParaRPr lang="ru-RU" sz="9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71868" y="5857892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cs typeface="Times New Roman" pitchFamily="18" charset="0"/>
              </a:rPr>
              <a:t>повторное прохождение аккредитации не ранее чем через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cs typeface="Times New Roman" pitchFamily="18" charset="0"/>
              </a:rPr>
              <a:t>1 месяц</a:t>
            </a:r>
            <a:endParaRPr lang="ru-RU" sz="12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714612" y="2571744"/>
            <a:ext cx="4429156" cy="3096344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заявление о допуске к аккредитации 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копия документа, удостоверяющего личность;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копия документов о высшем/среднем образовании и о квалификации                             или выписка из протокола заседания государственной экзаменационной комиссии;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копия трудовой книжки (при наличии);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копия СНИЛС (при наличии).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00430" y="857232"/>
            <a:ext cx="4572000" cy="28722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На основании результата тестирования </a:t>
            </a:r>
            <a:r>
              <a:rPr lang="ru-RU" sz="1600" dirty="0" err="1" smtClean="0">
                <a:solidFill>
                  <a:schemeClr val="bg1"/>
                </a:solidFill>
              </a:rPr>
              <a:t>аккредитационная</a:t>
            </a:r>
            <a:r>
              <a:rPr lang="ru-RU" sz="1600" dirty="0" smtClean="0">
                <a:solidFill>
                  <a:schemeClr val="bg1"/>
                </a:solidFill>
              </a:rPr>
              <a:t> комиссия оценивает результат прохождения аккредитуемым данного этапа аккредитации как: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"сдано" при результате 70% или более правильных ответов от общего числа тестовых заданий;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"не сдано" при результате 69% или менее правильных ответов от общего числа тестовых заданий.</a:t>
            </a:r>
          </a:p>
          <a:p>
            <a:endParaRPr lang="ru-RU" sz="16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428860" y="3929066"/>
            <a:ext cx="6500858" cy="280076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sz="1600" dirty="0" smtClean="0"/>
              <a:t>Результат выполнения </a:t>
            </a:r>
            <a:r>
              <a:rPr lang="ru-RU" sz="1600" b="1" dirty="0" smtClean="0"/>
              <a:t>практических заданий </a:t>
            </a:r>
            <a:r>
              <a:rPr lang="ru-RU" sz="1600" dirty="0" smtClean="0"/>
              <a:t>формируется с использованием информационных систем автоматически, с указанием процента правильно выполненных практических действий от общего количества практических действий.</a:t>
            </a:r>
          </a:p>
          <a:p>
            <a:r>
              <a:rPr lang="ru-RU" sz="1600" dirty="0" smtClean="0"/>
              <a:t>На основании результата выполнения практических действий </a:t>
            </a:r>
            <a:r>
              <a:rPr lang="ru-RU" sz="1600" dirty="0" err="1" smtClean="0"/>
              <a:t>аккредитационная</a:t>
            </a:r>
            <a:r>
              <a:rPr lang="ru-RU" sz="1600" dirty="0" smtClean="0"/>
              <a:t> комиссия оценивает результат прохождения аккредитуемым данного этапа аккредитации как:</a:t>
            </a:r>
          </a:p>
          <a:p>
            <a:r>
              <a:rPr lang="ru-RU" sz="1600" dirty="0" smtClean="0"/>
              <a:t>"сдано" при результате 70% или более правильно выполненных практических действий от общего количества практических действий;</a:t>
            </a:r>
          </a:p>
          <a:p>
            <a:r>
              <a:rPr lang="ru-RU" sz="1600" dirty="0" smtClean="0"/>
              <a:t>"не сдано" при результате 69% или менее правильно выполненных практических действий от общего количества практических действий.</a:t>
            </a:r>
            <a:endParaRPr lang="ru-RU" sz="16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500298" y="4357694"/>
            <a:ext cx="6429420" cy="1477328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dirty="0" smtClean="0"/>
              <a:t>На основании результата решения ситуационных задач </a:t>
            </a:r>
            <a:r>
              <a:rPr lang="ru-RU" dirty="0" err="1" smtClean="0"/>
              <a:t>аккредитационная</a:t>
            </a:r>
            <a:r>
              <a:rPr lang="ru-RU" dirty="0" smtClean="0"/>
              <a:t> комиссия оценивает результат прохождения аккредитуемым данного этапа аккредитации как:</a:t>
            </a:r>
          </a:p>
          <a:p>
            <a:r>
              <a:rPr lang="ru-RU" dirty="0" smtClean="0"/>
              <a:t>"сдано" при результате 10 или более правильных ответов;</a:t>
            </a:r>
          </a:p>
          <a:p>
            <a:r>
              <a:rPr lang="ru-RU" dirty="0" smtClean="0"/>
              <a:t>"не сдано" при результате 9 или менее правильных ответов.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52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7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7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82" grpId="0" animBg="1"/>
      <p:bldP spid="54" grpId="0" animBg="1"/>
      <p:bldP spid="55" grpId="0" animBg="1"/>
      <p:bldP spid="60" grpId="0"/>
      <p:bldP spid="64" grpId="0"/>
      <p:bldP spid="65" grpId="0" animBg="1"/>
      <p:bldP spid="66" grpId="0" animBg="1"/>
      <p:bldP spid="75" grpId="0" animBg="1"/>
      <p:bldP spid="85" grpId="0" animBg="1"/>
      <p:bldP spid="86" grpId="0" animBg="1"/>
      <p:bldP spid="95" grpId="0"/>
      <p:bldP spid="113" grpId="0"/>
      <p:bldP spid="123" grpId="0" animBg="1"/>
      <p:bldP spid="126" grpId="0"/>
      <p:bldP spid="134" grpId="0"/>
      <p:bldP spid="152" grpId="0"/>
      <p:bldP spid="37" grpId="0"/>
      <p:bldP spid="38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ИНФОРМАЦИОННЫЕ  И  МЕТОДИЧЕСКИЕ  МАТЕРИАЛЫ 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  ПРОХОЖДЕНИЮ  ПРОЦЕДУРЫ  АККРЕДИТАЦИИ   СПЕЦИАЛИСТАМИ  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СО  СРЕДНИМ   ПРОФЕССИОНАЛЬНЫМ  ОБРАЗОВАНИЕМ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7638"/>
            <a:ext cx="9036496" cy="5440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lIns="95782" tIns="47891" rIns="95782" bIns="47891" anchor="ctr"/>
          <a:lstStyle/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ИНФОРМАЦИОННЫЕ  И  МЕТОДИЧЕСКИЕ  МАТЕРИАЛЫ </a:t>
            </a:r>
          </a:p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  ПРОХОЖДЕНИЮ  ПРОЦЕДУРЫ  АККРЕДИТАЦИИ   СПЕЦИАЛИСТАМИ  </a:t>
            </a:r>
          </a:p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СО  СРЕДНИМ   ПРОФЕССИОНАЛЬНЫМ  ОБРАЗОВАНИЕМ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19" y="1268760"/>
            <a:ext cx="9176719" cy="547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lIns="95782" tIns="47891" rIns="95782" bIns="47891" anchor="ctr"/>
          <a:lstStyle/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ИНФОРМАЦИОННЫЕ  И  МЕТОДИЧЕСКИЕ  МАТЕРИАЛЫ </a:t>
            </a:r>
          </a:p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  ПРОХОЖДЕНИЮ  ПРОЦЕДУРЫ  АККРЕДИТАЦИИ   СПЕЦИАЛИСТАМИ  </a:t>
            </a:r>
          </a:p>
          <a:p>
            <a:pPr algn="ctr"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СО  СРЕДНИМ   ПРОФЕССИОНАЛЬНЫМ  ОБРАЗОВАНИЕМ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19" y="1340768"/>
            <a:ext cx="9176719" cy="55172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lnSpc>
                <a:spcPct val="80000"/>
              </a:lnSpc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ИНФОРМАЦИОННЫЕ  И  МЕТОДИЧЕСКИЕ  МАТЕРИАЛЫ 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  ПРОХОЖДЕНИЮ  ПРОЦЕДУРЫ  АККРЕДИТАЦИИ   СПЕЦИАЛИСТАМИ  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СО  СРЕДНИМ   ПРОФЕССИОНАЛЬНЫМ  ОБРАЗОВАНИЕМ</a:t>
            </a: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64399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4016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2278</Words>
  <Application>Microsoft Office PowerPoint</Application>
  <PresentationFormat>Экран (4:3)</PresentationFormat>
  <Paragraphs>308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Microsoft Sans Serif</vt:lpstr>
      <vt:lpstr>Tahoma</vt:lpstr>
      <vt:lpstr>Times New Roman</vt:lpstr>
      <vt:lpstr>Тема Office</vt:lpstr>
      <vt:lpstr>ПРОВЕДЕНИЕ АККРЕДИТАЦИИ СПЕЦИАЛИСТОВ СО СРЕДНИМ ПРОФЕССИОНАЛЬНЫМ ОБРАЗОВАНИЕМ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ИНФОРМАЦИОННЫЕ  И  МЕТОДИЧЕСКИЕ  МАТЕРИАЛЫ  ПО  ПРОХОЖДЕНИЮ  ПРОЦЕДУРЫ  АККРЕДИТАЦИИ   СПЕЦИАЛИСТАМИ   СО  СРЕДНИМ   ПРОФЕССИОНАЛЬНЫМ  ОБРАЗОВАНИЕМ</vt:lpstr>
      <vt:lpstr>ИНФОРМАЦИОННЫЕ  И  МЕТОДИЧЕСКИЕ  МАТЕРИАЛЫ  ПО  ПРОХОЖДЕНИЮ  ПРОЦЕДУРЫ  АККРЕДИТАЦИИ   СПЕЦИАЛИСТАМИ   СО  СРЕДНИМ   ПРОФЕССИОНАЛЬНЫМ  ОБРАЗОВАНИЕМ</vt:lpstr>
      <vt:lpstr>ИНФОРМАЦИОННЫЕ  И  МЕТОДИЧЕСКИЕ  МАТЕРИАЛЫ  ПО  ПРОХОЖДЕНИЮ  ПРОЦЕДУРЫ  АККРЕДИТАЦИИ   СПЕЦИАЛИСТАМИ   СО  СРЕДНИМ   ПРОФЕССИОНАЛЬНЫМ  ОБРАЗОВАНИЕМ</vt:lpstr>
      <vt:lpstr>ИНФОРМАЦИОННЫЕ  И  МЕТОДИЧЕСКИЕ  МАТЕРИАЛЫ  ПО  ПРОХОЖДЕНИЮ  ПРОЦЕДУРЫ  АККРЕДИТАЦИИ   СПЕЦИАЛИСТАМИ   СО  СРЕДНИМ   ПРОФЕССИОНАЛЬНЫМ  ОБРАЗОВАНИЕМ</vt:lpstr>
      <vt:lpstr>Презентация PowerPoint</vt:lpstr>
      <vt:lpstr>ИНФОРМАЦИОННЫЕ  И  МЕТОДИЧЕСКИЕ  МАТЕРИАЛЫ  ПО  ПРОХОЖДЕНИЮ  ПРОЦЕДУРЫ  АККРЕДИТАЦИИ   СПЕЦИАЛИСТАМИ   СО  СРЕДНИМ   ПРОФЕССИОНАЛЬНЫМ  ОБРАЗОВАНИЕМ</vt:lpstr>
      <vt:lpstr>ИНФОРМАЦИОННЫЕ  И  МЕТОДИЧЕСКИЕ  МАТЕРИАЛЫ  ПО  ПРОХОЖДЕНИЮ  ПРОЦЕДУРЫ  АККРЕДИТАЦИИ   СПЕЦИАЛИСТАМИ   СО  СРЕДНИМ ПРОФЕССИОНАЛЬНЫМ  ОБРАЗОВАНИЕМ</vt:lpstr>
      <vt:lpstr>ПЕРЕЧЕНЬ ПРАКТИЧЕСКИХ НАВЫКОВ для оценки в симулированных условиях при проведении второго этапа первичной аккредитации лиц, завершивших освоение основных образовательных программ среднего профессионального медицинского и фармацевтического образования  специальность 31.02.01 Лечебное дело </vt:lpstr>
      <vt:lpstr>СОДЕРЖАНИЕ СИТУАЦИОННОЙ 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АККРЕДИТАЦИИ СПЕЦИАЛИСТОВ СО СРЕДНИМ ПРОФЕССИОНАЛЬНЫМ ОБРАЗОВАНИЕМ</dc:title>
  <dc:creator>Asus x55</dc:creator>
  <cp:lastModifiedBy>kim</cp:lastModifiedBy>
  <cp:revision>79</cp:revision>
  <dcterms:created xsi:type="dcterms:W3CDTF">2018-04-15T17:55:25Z</dcterms:created>
  <dcterms:modified xsi:type="dcterms:W3CDTF">2021-01-22T05:25:07Z</dcterms:modified>
</cp:coreProperties>
</file>