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8" r:id="rId3"/>
    <p:sldId id="293" r:id="rId4"/>
    <p:sldId id="270" r:id="rId5"/>
    <p:sldId id="258" r:id="rId6"/>
    <p:sldId id="259" r:id="rId7"/>
    <p:sldId id="268" r:id="rId8"/>
    <p:sldId id="262" r:id="rId9"/>
    <p:sldId id="269" r:id="rId10"/>
    <p:sldId id="265" r:id="rId11"/>
    <p:sldId id="261" r:id="rId12"/>
    <p:sldId id="273" r:id="rId13"/>
    <p:sldId id="274" r:id="rId14"/>
    <p:sldId id="275" r:id="rId15"/>
    <p:sldId id="272" r:id="rId16"/>
    <p:sldId id="276" r:id="rId17"/>
    <p:sldId id="277" r:id="rId18"/>
    <p:sldId id="279" r:id="rId19"/>
    <p:sldId id="284" r:id="rId20"/>
    <p:sldId id="280" r:id="rId21"/>
    <p:sldId id="283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71" r:id="rId31"/>
    <p:sldId id="260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9DE3"/>
    <a:srgbClr val="E094E0"/>
    <a:srgbClr val="E5A5E5"/>
    <a:srgbClr val="E197E1"/>
    <a:srgbClr val="CB4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916832"/>
            <a:ext cx="8568952" cy="2376264"/>
          </a:xfrm>
        </p:spPr>
        <p:txBody>
          <a:bodyPr/>
          <a:lstStyle/>
          <a:p>
            <a:pPr marL="182880" indent="0" algn="ctr">
              <a:spcAft>
                <a:spcPts val="0"/>
              </a:spcAft>
              <a:buNone/>
            </a:pPr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Математика в профессиональной деятельности медицинского работника. Специфика 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преподавания математики в соответствии </a:t>
            </a:r>
            <a:r>
              <a:rPr lang="ru-RU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с </a:t>
            </a:r>
            <a: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ФГОС СОО и СПО</a:t>
            </a:r>
            <a:br>
              <a:rPr lang="ru-RU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188640"/>
            <a:ext cx="8856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Бюджетное профессиональное образовательное учреждение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Воронежской области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«Борисоглебский медицинский колледж»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4174262" y="4653136"/>
            <a:ext cx="495136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Автор: Рыжова Е.В.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преподаватель математики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БПОУ ВО «Борисоглебскмедколледж»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519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169106" y="404664"/>
            <a:ext cx="8736632" cy="1143000"/>
          </a:xfrm>
          <a:prstGeom prst="rect">
            <a:avLst/>
          </a:prstGeom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Математика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это то, посредством чего люди управляют природой и собой.</a:t>
            </a:r>
            <a:br>
              <a:rPr kumimoji="0" lang="ru-RU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b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ru-RU" sz="28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                                              А.Н. Колмогоров      </a:t>
            </a:r>
            <a:endParaRPr kumimoji="0" lang="ru-RU" sz="2800" b="1" i="1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717032"/>
            <a:ext cx="3480048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11" y="2060848"/>
            <a:ext cx="455295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5828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42854" y="332656"/>
            <a:ext cx="5393641" cy="603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4800" dirty="0" smtClean="0">
                <a:latin typeface="Times New Roman" pitchFamily="18" charset="0"/>
                <a:ea typeface="Calibri"/>
                <a:cs typeface="Times New Roman" pitchFamily="18" charset="0"/>
              </a:rPr>
              <a:t>Медицина</a:t>
            </a:r>
            <a:r>
              <a:rPr lang="ru-RU" sz="32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— 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область </a:t>
            </a:r>
            <a:r>
              <a:rPr lang="ru-RU" sz="3200" dirty="0">
                <a:latin typeface="Times New Roman" pitchFamily="18" charset="0"/>
                <a:ea typeface="Calibri"/>
                <a:cs typeface="Times New Roman" pitchFamily="18" charset="0"/>
              </a:rPr>
              <a:t>профессиональной практической и научной деятельности, имеющая своей целью распознавание, лечение и предупреждение болезней, сохранение и укрепление здоровья и трудоспособности, </a:t>
            </a:r>
            <a:endParaRPr lang="ru-RU" sz="32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latin typeface="Times New Roman" pitchFamily="18" charset="0"/>
                <a:ea typeface="Calibri"/>
                <a:cs typeface="Times New Roman" pitchFamily="18" charset="0"/>
              </a:rPr>
              <a:t>продление </a:t>
            </a:r>
            <a:r>
              <a:rPr lang="ru-RU" sz="3200" dirty="0">
                <a:latin typeface="Times New Roman" pitchFamily="18" charset="0"/>
                <a:ea typeface="Calibri"/>
                <a:cs typeface="Times New Roman" pitchFamily="18" charset="0"/>
              </a:rPr>
              <a:t>жизни людей.</a:t>
            </a:r>
            <a:endParaRPr lang="ru-RU" sz="32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324036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2797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676798" y="2460258"/>
            <a:ext cx="2263353" cy="2119337"/>
            <a:chOff x="3714756" y="2515849"/>
            <a:chExt cx="1790402" cy="179040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6" name="Овал 5"/>
            <p:cNvSpPr/>
            <p:nvPr/>
          </p:nvSpPr>
          <p:spPr>
            <a:xfrm>
              <a:off x="3714756" y="2515849"/>
              <a:ext cx="1790402" cy="1790402"/>
            </a:xfrm>
            <a:prstGeom prst="ellipse">
              <a:avLst/>
            </a:prstGeom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n>
              <a:noFill/>
            </a:ln>
            <a:effectLst/>
            <a:sp3d contourW="19050" prstMaterial="metal">
              <a:bevelT w="88900" h="203200"/>
              <a:bevelB w="165100" h="254000"/>
            </a:sp3d>
          </p:spPr>
        </p:sp>
        <p:sp>
          <p:nvSpPr>
            <p:cNvPr id="7" name="Овал 4"/>
            <p:cNvSpPr/>
            <p:nvPr/>
          </p:nvSpPr>
          <p:spPr>
            <a:xfrm>
              <a:off x="3826682" y="2778047"/>
              <a:ext cx="1567146" cy="1266006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marR="0" lvl="0" indent="0" algn="ctr" defTabSz="16002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5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52825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orbel"/>
                  <a:ea typeface="+mn-ea"/>
                  <a:cs typeface="+mn-cs"/>
                </a:rPr>
                <a:t>ФГОС</a:t>
              </a:r>
              <a:endPara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srgbClr val="652825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504106" y="1988840"/>
            <a:ext cx="608736" cy="382321"/>
            <a:chOff x="4286774" y="1974969"/>
            <a:chExt cx="608736" cy="38232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9" name="Стрелка вправо 8"/>
            <p:cNvSpPr/>
            <p:nvPr/>
          </p:nvSpPr>
          <p:spPr>
            <a:xfrm rot="16148047">
              <a:off x="4399981" y="1861762"/>
              <a:ext cx="382321" cy="60873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652825">
                <a:tint val="6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  <a:sp3d z="-182000" contourW="19050" prstMaterial="metal">
              <a:bevelT w="88900" h="203200"/>
              <a:bevelB w="165100" h="254000"/>
            </a:sp3d>
          </p:spPr>
        </p:sp>
        <p:sp>
          <p:nvSpPr>
            <p:cNvPr id="10" name="Стрелка вправо 4"/>
            <p:cNvSpPr/>
            <p:nvPr/>
          </p:nvSpPr>
          <p:spPr>
            <a:xfrm rot="26948047">
              <a:off x="4458196" y="2040850"/>
              <a:ext cx="267625" cy="365242"/>
            </a:xfrm>
            <a:prstGeom prst="rect">
              <a:avLst/>
            </a:prstGeom>
            <a:noFill/>
            <a:ln>
              <a:noFill/>
            </a:ln>
            <a:effectLst/>
            <a:sp3d z="-182000"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652825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5866969" y="2510426"/>
            <a:ext cx="363646" cy="608736"/>
            <a:chOff x="5485902" y="2482949"/>
            <a:chExt cx="363646" cy="608736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2" name="Стрелка вправо 11"/>
            <p:cNvSpPr/>
            <p:nvPr/>
          </p:nvSpPr>
          <p:spPr>
            <a:xfrm rot="19768410">
              <a:off x="5485902" y="2482949"/>
              <a:ext cx="363646" cy="60873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652825">
                <a:tint val="6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  <a:sp3d z="-182000" contourW="19050" prstMaterial="metal">
              <a:bevelT w="88900" h="203200"/>
              <a:bevelB w="165100" h="254000"/>
            </a:sp3d>
          </p:spPr>
        </p:sp>
        <p:sp>
          <p:nvSpPr>
            <p:cNvPr id="13" name="Стрелка вправо 4"/>
            <p:cNvSpPr/>
            <p:nvPr/>
          </p:nvSpPr>
          <p:spPr>
            <a:xfrm rot="19768410">
              <a:off x="5493463" y="2632402"/>
              <a:ext cx="254552" cy="365242"/>
            </a:xfrm>
            <a:prstGeom prst="rect">
              <a:avLst/>
            </a:prstGeom>
            <a:noFill/>
            <a:ln>
              <a:noFill/>
            </a:ln>
            <a:effectLst/>
            <a:sp3d z="-182000"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652825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914908" y="4038397"/>
            <a:ext cx="361304" cy="608736"/>
            <a:chOff x="5487115" y="3726112"/>
            <a:chExt cx="361304" cy="608736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5" name="Стрелка вправо 14"/>
            <p:cNvSpPr/>
            <p:nvPr/>
          </p:nvSpPr>
          <p:spPr>
            <a:xfrm rot="1821139">
              <a:off x="5487115" y="3726112"/>
              <a:ext cx="361304" cy="60873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652825">
                <a:tint val="6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  <a:sp3d z="-182000" contourW="19050" prstMaterial="metal">
              <a:bevelT w="88900" h="203200"/>
              <a:bevelB w="165100" h="254000"/>
            </a:sp3d>
          </p:spPr>
        </p:sp>
        <p:sp>
          <p:nvSpPr>
            <p:cNvPr id="16" name="Стрелка вправо 4"/>
            <p:cNvSpPr/>
            <p:nvPr/>
          </p:nvSpPr>
          <p:spPr>
            <a:xfrm rot="1821139">
              <a:off x="5494543" y="3820473"/>
              <a:ext cx="252913" cy="365242"/>
            </a:xfrm>
            <a:prstGeom prst="rect">
              <a:avLst/>
            </a:prstGeom>
            <a:noFill/>
            <a:ln>
              <a:noFill/>
            </a:ln>
            <a:effectLst/>
            <a:sp3d z="-182000"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652825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564472" y="4687479"/>
            <a:ext cx="608736" cy="379862"/>
            <a:chOff x="4305581" y="4463930"/>
            <a:chExt cx="608736" cy="37986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8" name="Стрелка вправо 17"/>
            <p:cNvSpPr/>
            <p:nvPr/>
          </p:nvSpPr>
          <p:spPr>
            <a:xfrm rot="5400023">
              <a:off x="4420018" y="4349493"/>
              <a:ext cx="379862" cy="60873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652825">
                <a:tint val="6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  <a:sp3d z="-182000" contourW="19050" prstMaterial="metal">
              <a:bevelT w="88900" h="203200"/>
              <a:bevelB w="165100" h="254000"/>
            </a:sp3d>
          </p:spPr>
        </p:sp>
        <p:sp>
          <p:nvSpPr>
            <p:cNvPr id="19" name="Стрелка вправо 4"/>
            <p:cNvSpPr/>
            <p:nvPr/>
          </p:nvSpPr>
          <p:spPr>
            <a:xfrm rot="16200023">
              <a:off x="4476998" y="4414261"/>
              <a:ext cx="265903" cy="365242"/>
            </a:xfrm>
            <a:prstGeom prst="rect">
              <a:avLst/>
            </a:prstGeom>
            <a:noFill/>
            <a:ln>
              <a:noFill/>
            </a:ln>
            <a:effectLst/>
            <a:sp3d z="-182000"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652825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3392227" y="4038397"/>
            <a:ext cx="379870" cy="608736"/>
            <a:chOff x="3343709" y="3728091"/>
            <a:chExt cx="379870" cy="608736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1" name="Стрелка вправо 20"/>
            <p:cNvSpPr/>
            <p:nvPr/>
          </p:nvSpPr>
          <p:spPr>
            <a:xfrm rot="9000000">
              <a:off x="3343709" y="3728091"/>
              <a:ext cx="379870" cy="60873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652825">
                <a:tint val="6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  <a:sp3d z="-182000" contourW="19050" prstMaterial="metal">
              <a:bevelT w="88900" h="203200"/>
              <a:bevelB w="165100" h="254000"/>
            </a:sp3d>
          </p:spPr>
        </p:sp>
        <p:sp>
          <p:nvSpPr>
            <p:cNvPr id="22" name="Стрелка вправо 4"/>
            <p:cNvSpPr/>
            <p:nvPr/>
          </p:nvSpPr>
          <p:spPr>
            <a:xfrm rot="19800000">
              <a:off x="3450036" y="3821348"/>
              <a:ext cx="265909" cy="365242"/>
            </a:xfrm>
            <a:prstGeom prst="rect">
              <a:avLst/>
            </a:prstGeom>
            <a:noFill/>
            <a:ln>
              <a:noFill/>
            </a:ln>
            <a:effectLst/>
            <a:sp3d z="-182000"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652825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3360130" y="2506406"/>
            <a:ext cx="379861" cy="608736"/>
            <a:chOff x="3343717" y="2485284"/>
            <a:chExt cx="379861" cy="608736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4" name="Стрелка вправо 23"/>
            <p:cNvSpPr/>
            <p:nvPr/>
          </p:nvSpPr>
          <p:spPr>
            <a:xfrm rot="12599976">
              <a:off x="3343717" y="2485284"/>
              <a:ext cx="379861" cy="608736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652825">
                <a:tint val="60000"/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  <a:sp3d z="-182000" contourW="19050" prstMaterial="metal">
              <a:bevelT w="88900" h="203200"/>
              <a:bevelB w="165100" h="254000"/>
            </a:sp3d>
          </p:spPr>
        </p:sp>
        <p:sp>
          <p:nvSpPr>
            <p:cNvPr id="25" name="Стрелка вправо 4"/>
            <p:cNvSpPr/>
            <p:nvPr/>
          </p:nvSpPr>
          <p:spPr>
            <a:xfrm rot="23399976">
              <a:off x="3450041" y="2635520"/>
              <a:ext cx="265903" cy="365242"/>
            </a:xfrm>
            <a:prstGeom prst="rect">
              <a:avLst/>
            </a:prstGeom>
            <a:noFill/>
            <a:ln>
              <a:noFill/>
            </a:ln>
            <a:effectLst/>
            <a:sp3d z="-182000"/>
          </p:spPr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>
                <a:ln>
                  <a:noFill/>
                </a:ln>
                <a:solidFill>
                  <a:srgbClr val="652825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orbel"/>
                <a:ea typeface="+mn-ea"/>
                <a:cs typeface="+mn-cs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3818289" y="116633"/>
            <a:ext cx="1919281" cy="1867630"/>
            <a:chOff x="3676798" y="4371"/>
            <a:chExt cx="1790402" cy="179040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7" name="Овал 26"/>
            <p:cNvSpPr/>
            <p:nvPr/>
          </p:nvSpPr>
          <p:spPr>
            <a:xfrm>
              <a:off x="3676798" y="4371"/>
              <a:ext cx="1790402" cy="1790402"/>
            </a:xfrm>
            <a:prstGeom prst="ellipse">
              <a:avLst/>
            </a:prstGeom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n>
              <a:noFill/>
            </a:ln>
            <a:effectLst>
              <a:outerShdw blurRad="39999" dist="23000" algn="bl" rotWithShape="0">
                <a:srgbClr val="000000">
                  <a:alpha val="40000"/>
                </a:srgbClr>
              </a:outerShdw>
            </a:effectLst>
            <a:sp3d contourW="19050" prstMaterial="metal">
              <a:bevelT w="88900" h="203200"/>
              <a:bevelB w="165100" h="254000"/>
            </a:sp3d>
          </p:spPr>
        </p:sp>
        <p:sp>
          <p:nvSpPr>
            <p:cNvPr id="28" name="Овал 4"/>
            <p:cNvSpPr/>
            <p:nvPr/>
          </p:nvSpPr>
          <p:spPr>
            <a:xfrm>
              <a:off x="3783430" y="266569"/>
              <a:ext cx="1604058" cy="1266006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52825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omic Sans MS" pitchFamily="66" charset="0"/>
                </a:rPr>
                <a:t>Новая цель образования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652825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omic Sans MS" pitchFamily="66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6204201" y="1340769"/>
            <a:ext cx="2040207" cy="1882750"/>
            <a:chOff x="5848024" y="1257929"/>
            <a:chExt cx="1790402" cy="179040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0" name="Овал 29"/>
            <p:cNvSpPr/>
            <p:nvPr/>
          </p:nvSpPr>
          <p:spPr>
            <a:xfrm>
              <a:off x="5848024" y="1257929"/>
              <a:ext cx="1790402" cy="1790402"/>
            </a:xfrm>
            <a:prstGeom prst="ellipse">
              <a:avLst/>
            </a:prstGeom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n>
              <a:noFill/>
            </a:ln>
            <a:effectLst>
              <a:outerShdw blurRad="39999" dist="23000" algn="bl" rotWithShape="0">
                <a:srgbClr val="000000">
                  <a:alpha val="40000"/>
                </a:srgbClr>
              </a:outerShdw>
            </a:effectLst>
            <a:sp3d contourW="19050" prstMaterial="metal">
              <a:bevelT w="88900" h="203200"/>
              <a:bevelB w="165100" h="254000"/>
            </a:sp3d>
          </p:spPr>
        </p:sp>
        <p:sp>
          <p:nvSpPr>
            <p:cNvPr id="31" name="Овал 4"/>
            <p:cNvSpPr/>
            <p:nvPr/>
          </p:nvSpPr>
          <p:spPr>
            <a:xfrm>
              <a:off x="6110222" y="1520127"/>
              <a:ext cx="1266006" cy="1266006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52825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omic Sans MS" pitchFamily="66" charset="0"/>
                </a:rPr>
                <a:t>Новое содержания образования</a:t>
              </a:r>
              <a:endPara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652825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omic Sans MS" pitchFamily="66" charset="0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6294301" y="3901948"/>
            <a:ext cx="2167566" cy="2047332"/>
            <a:chOff x="5848024" y="3765044"/>
            <a:chExt cx="1790402" cy="179040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3" name="Овал 32"/>
            <p:cNvSpPr/>
            <p:nvPr/>
          </p:nvSpPr>
          <p:spPr>
            <a:xfrm>
              <a:off x="5848024" y="3765044"/>
              <a:ext cx="1790402" cy="1790402"/>
            </a:xfrm>
            <a:prstGeom prst="ellipse">
              <a:avLst/>
            </a:prstGeom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n>
              <a:noFill/>
            </a:ln>
            <a:effectLst>
              <a:outerShdw blurRad="39999" dist="23000" algn="bl" rotWithShape="0">
                <a:srgbClr val="000000">
                  <a:alpha val="40000"/>
                </a:srgbClr>
              </a:outerShdw>
            </a:effectLst>
            <a:sp3d contourW="19050" prstMaterial="metal">
              <a:bevelT w="88900" h="203200"/>
              <a:bevelB w="165100" h="254000"/>
            </a:sp3d>
          </p:spPr>
        </p:sp>
        <p:sp>
          <p:nvSpPr>
            <p:cNvPr id="34" name="Овал 4"/>
            <p:cNvSpPr/>
            <p:nvPr/>
          </p:nvSpPr>
          <p:spPr>
            <a:xfrm>
              <a:off x="6032510" y="4027242"/>
              <a:ext cx="1486959" cy="1266006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52825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omic Sans MS" pitchFamily="66" charset="0"/>
                </a:rPr>
                <a:t>Новое </a:t>
              </a:r>
              <a:r>
                <a:rPr kumimoji="0" lang="ru-RU" sz="16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652825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omic Sans MS" pitchFamily="66" charset="0"/>
                </a:rPr>
                <a:t>целеполагание</a:t>
              </a: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52825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omic Sans MS" pitchFamily="66" charset="0"/>
                </a:rPr>
                <a:t> для обучающегося и преподавателя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3818290" y="5124582"/>
            <a:ext cx="1919281" cy="1649395"/>
            <a:chOff x="3720962" y="5022973"/>
            <a:chExt cx="1784179" cy="179040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6" name="Овал 35"/>
            <p:cNvSpPr/>
            <p:nvPr/>
          </p:nvSpPr>
          <p:spPr>
            <a:xfrm>
              <a:off x="3720962" y="5022973"/>
              <a:ext cx="1784179" cy="1790402"/>
            </a:xfrm>
            <a:prstGeom prst="ellipse">
              <a:avLst/>
            </a:prstGeom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n>
              <a:noFill/>
            </a:ln>
            <a:effectLst>
              <a:outerShdw blurRad="39999" dist="23000" algn="bl" rotWithShape="0">
                <a:srgbClr val="000000">
                  <a:alpha val="40000"/>
                </a:srgbClr>
              </a:outerShdw>
            </a:effectLst>
            <a:sp3d contourW="19050" prstMaterial="metal">
              <a:bevelT w="88900" h="203200"/>
              <a:bevelB w="165100" h="254000"/>
            </a:sp3d>
          </p:spPr>
        </p:sp>
        <p:sp>
          <p:nvSpPr>
            <p:cNvPr id="37" name="Овал 4"/>
            <p:cNvSpPr/>
            <p:nvPr/>
          </p:nvSpPr>
          <p:spPr>
            <a:xfrm>
              <a:off x="3827224" y="5285171"/>
              <a:ext cx="1598481" cy="1266006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52825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omic Sans MS" pitchFamily="66" charset="0"/>
                </a:rPr>
                <a:t>Новые требования к подготовке преподавателя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652825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omic Sans MS" pitchFamily="66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971600" y="3995428"/>
            <a:ext cx="2244514" cy="2097867"/>
            <a:chOff x="1543509" y="3769419"/>
            <a:chExt cx="1790402" cy="179040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39" name="Овал 38"/>
            <p:cNvSpPr/>
            <p:nvPr/>
          </p:nvSpPr>
          <p:spPr>
            <a:xfrm>
              <a:off x="1543509" y="3769419"/>
              <a:ext cx="1790402" cy="1790402"/>
            </a:xfrm>
            <a:prstGeom prst="ellipse">
              <a:avLst/>
            </a:prstGeom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n>
              <a:noFill/>
            </a:ln>
            <a:effectLst>
              <a:outerShdw blurRad="39999" dist="23000" algn="bl" rotWithShape="0">
                <a:srgbClr val="000000">
                  <a:alpha val="40000"/>
                </a:srgbClr>
              </a:outerShdw>
            </a:effectLst>
            <a:sp3d contourW="19050" prstMaterial="metal">
              <a:bevelT w="88900" h="203200"/>
              <a:bevelB w="165100" h="254000"/>
            </a:sp3d>
          </p:spPr>
        </p:sp>
        <p:sp>
          <p:nvSpPr>
            <p:cNvPr id="40" name="Овал 4"/>
            <p:cNvSpPr/>
            <p:nvPr/>
          </p:nvSpPr>
          <p:spPr>
            <a:xfrm>
              <a:off x="1805707" y="4031617"/>
              <a:ext cx="1266006" cy="1266006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52825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omic Sans MS" pitchFamily="66" charset="0"/>
                </a:rPr>
                <a:t>Новое техническое оборудование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652825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omic Sans MS" pitchFamily="66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1145926" y="1495342"/>
            <a:ext cx="2087467" cy="1913751"/>
            <a:chOff x="1543515" y="1262303"/>
            <a:chExt cx="1790402" cy="1790402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2" name="Овал 41"/>
            <p:cNvSpPr/>
            <p:nvPr/>
          </p:nvSpPr>
          <p:spPr>
            <a:xfrm>
              <a:off x="1543515" y="1262303"/>
              <a:ext cx="1790402" cy="1790402"/>
            </a:xfrm>
            <a:prstGeom prst="ellipse">
              <a:avLst/>
            </a:prstGeom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n>
              <a:noFill/>
            </a:ln>
            <a:effectLst>
              <a:outerShdw blurRad="39999" dist="23000" algn="bl" rotWithShape="0">
                <a:srgbClr val="000000">
                  <a:alpha val="40000"/>
                </a:srgbClr>
              </a:outerShdw>
            </a:effectLst>
            <a:sp3d contourW="19050" prstMaterial="metal">
              <a:bevelT w="88900" h="203200"/>
              <a:bevelB w="165100" h="254000"/>
            </a:sp3d>
          </p:spPr>
        </p:sp>
        <p:sp>
          <p:nvSpPr>
            <p:cNvPr id="43" name="Овал 4"/>
            <p:cNvSpPr/>
            <p:nvPr/>
          </p:nvSpPr>
          <p:spPr>
            <a:xfrm>
              <a:off x="1805713" y="1524501"/>
              <a:ext cx="1266006" cy="1266006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u="none" strike="noStrike" kern="1200" cap="none" spc="0" normalizeH="0" baseline="0" noProof="0" dirty="0" smtClean="0">
                  <a:ln>
                    <a:noFill/>
                  </a:ln>
                  <a:solidFill>
                    <a:srgbClr val="652825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Comic Sans MS" pitchFamily="66" charset="0"/>
                </a:rPr>
                <a:t>Новые средства обучения</a:t>
              </a:r>
              <a:endParaRPr kumimoji="0" lang="ru-RU" sz="1600" b="1" u="none" strike="noStrike" kern="1200" cap="none" spc="0" normalizeH="0" baseline="0" noProof="0" dirty="0">
                <a:ln>
                  <a:noFill/>
                </a:ln>
                <a:solidFill>
                  <a:srgbClr val="652825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5701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4768" y="188640"/>
            <a:ext cx="82809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36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Цель</a:t>
            </a:r>
            <a:r>
              <a:rPr lang="ru-RU" sz="3600" dirty="0" smtClean="0">
                <a:latin typeface="Times New Roman" pitchFamily="18" charset="0"/>
                <a:ea typeface="Calibri"/>
                <a:cs typeface="Times New Roman" pitchFamily="18" charset="0"/>
              </a:rPr>
              <a:t>: освоение </a:t>
            </a:r>
            <a:r>
              <a:rPr lang="ru-RU" sz="3600" dirty="0">
                <a:latin typeface="Times New Roman" pitchFamily="18" charset="0"/>
                <a:ea typeface="Calibri"/>
                <a:cs typeface="Times New Roman" pitchFamily="18" charset="0"/>
              </a:rPr>
              <a:t>обучающимися содержания общеобразовательной дисциплины «Математика» и достижение результатов ее изучения в соответствии с требованиями ФГОС СОО с учетом профессиональной направленности ФГОС СПО.</a:t>
            </a:r>
          </a:p>
          <a:p>
            <a:pPr algn="ctr"/>
            <a:r>
              <a:rPr lang="ru-RU" dirty="0" smtClean="0">
                <a:latin typeface="Times New Roman"/>
                <a:ea typeface="Calibri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8275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548680"/>
            <a:ext cx="885698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latin typeface="Times New Roman" pitchFamily="18" charset="0"/>
                <a:ea typeface="Calibri"/>
                <a:cs typeface="Times New Roman" pitchFamily="18" charset="0"/>
              </a:rPr>
              <a:t>Задачи </a:t>
            </a:r>
            <a:r>
              <a:rPr lang="ru-RU" sz="24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общеобразовательной дисциплины </a:t>
            </a:r>
            <a:r>
              <a:rPr lang="ru-RU" sz="2400" b="1" dirty="0">
                <a:latin typeface="Times New Roman" pitchFamily="18" charset="0"/>
                <a:ea typeface="Calibri"/>
                <a:cs typeface="Times New Roman" pitchFamily="18" charset="0"/>
              </a:rPr>
              <a:t>«Математика</a:t>
            </a:r>
            <a:r>
              <a:rPr lang="ru-RU" sz="2400" b="1" dirty="0" smtClean="0">
                <a:latin typeface="Times New Roman" pitchFamily="18" charset="0"/>
                <a:ea typeface="Calibri"/>
                <a:cs typeface="Times New Roman" pitchFamily="18" charset="0"/>
              </a:rPr>
              <a:t>»:</a:t>
            </a: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endParaRPr lang="ru-RU" sz="12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формировать </a:t>
            </a: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>представления о социальных, культурных и исторических факторах становления математики</a:t>
            </a: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;</a:t>
            </a:r>
          </a:p>
          <a:p>
            <a:pPr algn="just">
              <a:spcAft>
                <a:spcPts val="0"/>
              </a:spcAft>
            </a:pPr>
            <a:endParaRPr lang="ru-RU" sz="8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формировать </a:t>
            </a: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>основы логического, алгоритмического и математического мышления</a:t>
            </a: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;</a:t>
            </a:r>
          </a:p>
          <a:p>
            <a:pPr algn="just">
              <a:spcAft>
                <a:spcPts val="0"/>
              </a:spcAft>
            </a:pPr>
            <a:endParaRPr lang="ru-RU" sz="8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формировать </a:t>
            </a: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>умение применять полученные знания при решении различных задач, в том числе профессиональных</a:t>
            </a: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;</a:t>
            </a:r>
          </a:p>
          <a:p>
            <a:pPr algn="just">
              <a:spcAft>
                <a:spcPts val="0"/>
              </a:spcAft>
            </a:pPr>
            <a:endParaRPr lang="ru-RU" sz="8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indent="-342900" algn="just">
              <a:spcAft>
                <a:spcPts val="0"/>
              </a:spcAft>
              <a:buFontTx/>
              <a:buChar char="-"/>
            </a:pP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формировать </a:t>
            </a: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>представление о математике как части общечеловеческой культуры, универсальном языке науки, позволяющем описывать и изучать реальные процессы и явления в повседневной жизни и в профессиональной деятельности.</a:t>
            </a:r>
            <a:endParaRPr lang="ru-RU" sz="24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519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962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4129575"/>
            <a:ext cx="4389281" cy="1459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Times New Roman"/>
                <a:ea typeface="Calibri"/>
              </a:rPr>
              <a:t>Системно-деятельностный подход 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860033" y="4129575"/>
            <a:ext cx="4176463" cy="1459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Times New Roman"/>
                <a:ea typeface="Calibri"/>
              </a:rPr>
              <a:t>Компетентностный подход </a:t>
            </a:r>
            <a:endParaRPr lang="ru-RU" sz="3200" b="1" dirty="0"/>
          </a:p>
        </p:txBody>
      </p:sp>
      <p:sp>
        <p:nvSpPr>
          <p:cNvPr id="6" name="Стрелка вниз 5"/>
          <p:cNvSpPr/>
          <p:nvPr/>
        </p:nvSpPr>
        <p:spPr>
          <a:xfrm rot="2688246">
            <a:off x="3160972" y="1751025"/>
            <a:ext cx="252028" cy="27445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19467420">
            <a:off x="5747324" y="1945883"/>
            <a:ext cx="252028" cy="23902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51521" y="404664"/>
            <a:ext cx="8640960" cy="1605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95536" y="404664"/>
            <a:ext cx="8352928" cy="160526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3200" dirty="0" smtClean="0">
                <a:solidFill>
                  <a:schemeClr val="bg1"/>
                </a:solidFill>
                <a:effectLst/>
                <a:latin typeface="Times New Roman"/>
                <a:ea typeface="Calibri"/>
              </a:rPr>
              <a:t>Основные подходы в преподавании общеобразовательной дисциплины в соответствии со ФГОС СОО и ФГОС СПО 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639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7092280" y="6165304"/>
            <a:ext cx="1944216" cy="57606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 rot="20830217">
            <a:off x="6897931" y="6080882"/>
            <a:ext cx="1333840" cy="303378"/>
          </a:xfrm>
          <a:prstGeom prst="ellipse">
            <a:avLst/>
          </a:prstGeom>
          <a:solidFill>
            <a:srgbClr val="E39DE3"/>
          </a:solidFill>
          <a:ln>
            <a:solidFill>
              <a:srgbClr val="E39D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232571"/>
            <a:ext cx="1299304" cy="508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719808"/>
            <a:ext cx="1298575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885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images.myshared.ru/6/731578/slide_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575556" y="4199892"/>
            <a:ext cx="2952328" cy="93610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458112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Компетентностный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85697" y="5661248"/>
            <a:ext cx="4968552" cy="102229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065717" y="5818450"/>
            <a:ext cx="4608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</a:rPr>
              <a:t>Определяет результативно-целевую направленность образования</a:t>
            </a:r>
            <a:endParaRPr lang="ru-RU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733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t="1633"/>
          <a:stretch/>
        </p:blipFill>
        <p:spPr>
          <a:xfrm>
            <a:off x="1403648" y="23129"/>
            <a:ext cx="6408712" cy="656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046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476672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Трудности при обучении математики</a:t>
            </a: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6750" y="1196752"/>
            <a:ext cx="8209706" cy="342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0" indent="-273050" algn="ctr" fontAlgn="base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SzPct val="90000"/>
            </a:pPr>
            <a:r>
              <a:rPr lang="ru-RU" sz="2400" b="1" dirty="0">
                <a:solidFill>
                  <a:srgbClr val="002060"/>
                </a:solidFill>
                <a:latin typeface="Comic Sans MS" pitchFamily="66" charset="0"/>
              </a:rPr>
              <a:t>Причины:</a:t>
            </a:r>
          </a:p>
          <a:p>
            <a:pPr marL="273050" lvl="0" indent="-273050" algn="ctr" fontAlgn="base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SzPct val="90000"/>
            </a:pPr>
            <a:r>
              <a:rPr lang="ru-RU" sz="3200" dirty="0">
                <a:solidFill>
                  <a:srgbClr val="002060"/>
                </a:solidFill>
                <a:latin typeface="Corbel"/>
              </a:rPr>
              <a:t>  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изменение приоритетов в обществе и в науке -    наблюдается рост приоритета гуманитарных наук;</a:t>
            </a:r>
            <a:b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 сокращении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количества уроков математики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в оторванности содержания математического     образования от 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жизни.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576900"/>
            <a:ext cx="2865653" cy="2147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0468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85698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dirty="0"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Важность математики:</a:t>
            </a:r>
            <a:endParaRPr lang="ru-RU" sz="4800" dirty="0">
              <a:solidFill>
                <a:srgbClr val="002060"/>
              </a:solidFill>
            </a:endParaRPr>
          </a:p>
        </p:txBody>
      </p:sp>
      <p:sp>
        <p:nvSpPr>
          <p:cNvPr id="4" name="Rectangle 3"/>
          <p:cNvSpPr txBox="1">
            <a:spLocks/>
          </p:cNvSpPr>
          <p:nvPr/>
        </p:nvSpPr>
        <p:spPr bwMode="auto">
          <a:xfrm>
            <a:off x="395536" y="1272344"/>
            <a:ext cx="8352928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30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6963" indent="-2730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8125" indent="-2730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9288" indent="-2730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ct val="9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72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9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90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5468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90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66160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90000"/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3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формирования мировоззрения и творческого мышления обучающихся. </a:t>
            </a:r>
          </a:p>
          <a:p>
            <a:pPr algn="just"/>
            <a:r>
              <a:rPr lang="ru-RU" sz="3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изучения смежных естественно-научных дисциплин. </a:t>
            </a:r>
          </a:p>
          <a:p>
            <a:pPr algn="just"/>
            <a:r>
              <a:rPr lang="ru-RU" sz="3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дисциплин профессионального цикла.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126" y="4199059"/>
            <a:ext cx="3543748" cy="2348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706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5766" y="2132856"/>
            <a:ext cx="8474705" cy="419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latin typeface="Comic Sans MS" pitchFamily="66" charset="0"/>
                <a:ea typeface="Times New Roman"/>
                <a:cs typeface="Times New Roman"/>
              </a:rPr>
              <a:t>Задача.</a:t>
            </a:r>
            <a:r>
              <a:rPr lang="ru-RU" sz="2400" i="1" dirty="0">
                <a:latin typeface="Comic Sans MS" pitchFamily="66" charset="0"/>
                <a:ea typeface="Times New Roman"/>
                <a:cs typeface="Times New Roman"/>
              </a:rPr>
              <a:t> Рассчитайте количество сухого вещества в </a:t>
            </a:r>
            <a:r>
              <a:rPr lang="ru-RU" sz="2400" i="1" dirty="0" smtClean="0">
                <a:latin typeface="Comic Sans MS" pitchFamily="66" charset="0"/>
                <a:ea typeface="Times New Roman"/>
                <a:cs typeface="Times New Roman"/>
              </a:rPr>
              <a:t>750мл </a:t>
            </a:r>
            <a:r>
              <a:rPr lang="ru-RU" sz="2400" i="1" dirty="0">
                <a:latin typeface="Comic Sans MS" pitchFamily="66" charset="0"/>
                <a:ea typeface="Times New Roman"/>
                <a:cs typeface="Times New Roman"/>
              </a:rPr>
              <a:t>0,2% раствора</a:t>
            </a:r>
            <a:r>
              <a:rPr lang="ru-RU" sz="2400" i="1" dirty="0" smtClean="0">
                <a:latin typeface="Comic Sans MS" pitchFamily="66" charset="0"/>
                <a:ea typeface="Times New Roman"/>
                <a:cs typeface="Times New Roman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800" dirty="0">
              <a:latin typeface="Comic Sans MS" pitchFamily="66" charset="0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latin typeface="Comic Sans MS" pitchFamily="66" charset="0"/>
                <a:ea typeface="Times New Roman"/>
                <a:cs typeface="Times New Roman"/>
              </a:rPr>
              <a:t>Задача.</a:t>
            </a:r>
            <a:r>
              <a:rPr lang="ru-RU" sz="2400" i="1" dirty="0">
                <a:latin typeface="Comic Sans MS" pitchFamily="66" charset="0"/>
                <a:ea typeface="Times New Roman"/>
                <a:cs typeface="Times New Roman"/>
              </a:rPr>
              <a:t> Потребность поликлиники в специалистах - 25 человек, а работает всего 22 человека. Сколько это процентов</a:t>
            </a:r>
            <a:r>
              <a:rPr lang="ru-RU" sz="2400" i="1" dirty="0" smtClean="0">
                <a:latin typeface="Comic Sans MS" pitchFamily="66" charset="0"/>
                <a:ea typeface="Times New Roman"/>
                <a:cs typeface="Times New Roman"/>
              </a:rPr>
              <a:t>?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800" dirty="0">
              <a:latin typeface="Comic Sans MS" pitchFamily="66" charset="0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>
                <a:latin typeface="Comic Sans MS" pitchFamily="66" charset="0"/>
                <a:ea typeface="Times New Roman"/>
                <a:cs typeface="Times New Roman"/>
              </a:rPr>
              <a:t>Задача.</a:t>
            </a:r>
            <a:r>
              <a:rPr lang="ru-RU" sz="2400" i="1" dirty="0">
                <a:latin typeface="Comic Sans MS" pitchFamily="66" charset="0"/>
                <a:ea typeface="Times New Roman"/>
                <a:cs typeface="Times New Roman"/>
              </a:rPr>
              <a:t> После увеличения зарплаты фармацевту за непрерывность стажа работы на 15 %, его зарплата составила 30000 руб. Какова была его первоначальная зарплата.</a:t>
            </a:r>
            <a:endParaRPr lang="ru-RU" sz="2400" dirty="0">
              <a:effectLst/>
              <a:latin typeface="Comic Sans MS" pitchFamily="66" charset="0"/>
              <a:ea typeface="Calibri"/>
              <a:cs typeface="Times New Roman"/>
            </a:endParaRPr>
          </a:p>
        </p:txBody>
      </p:sp>
      <p:sp>
        <p:nvSpPr>
          <p:cNvPr id="5" name="Rectangle 7"/>
          <p:cNvSpPr>
            <a:spLocks noGrp="1"/>
          </p:cNvSpPr>
          <p:nvPr>
            <p:ph type="title"/>
          </p:nvPr>
        </p:nvSpPr>
        <p:spPr>
          <a:xfrm>
            <a:off x="1750964" y="260648"/>
            <a:ext cx="7056784" cy="1367879"/>
          </a:xfrm>
          <a:prstGeom prst="rect">
            <a:avLst/>
          </a:prstGeom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«…нет ни одной области в математике, которая когда-либо не окажется применимой </a:t>
            </a:r>
            <a:br>
              <a:rPr kumimoji="0" 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</a:br>
            <a:r>
              <a:rPr kumimoji="0" 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  <a:t>к явлениям действительного мира…»              </a:t>
            </a:r>
            <a:br>
              <a:rPr kumimoji="0" 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rPr>
            </a:br>
            <a:r>
              <a:rPr kumimoji="0" lang="ru-RU" sz="2400" b="0" i="1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Н.И. Лобачевский </a:t>
            </a:r>
          </a:p>
        </p:txBody>
      </p:sp>
    </p:spTree>
    <p:extLst>
      <p:ext uri="{BB962C8B-B14F-4D97-AF65-F5344CB8AC3E}">
        <p14:creationId xmlns:p14="http://schemas.microsoft.com/office/powerpoint/2010/main" val="2754596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620688"/>
            <a:ext cx="777686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 smtClean="0">
                <a:latin typeface="Times New Roman"/>
                <a:ea typeface="Times New Roman"/>
                <a:cs typeface="Times New Roman"/>
              </a:rPr>
              <a:t>Задача.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В </a:t>
            </a:r>
            <a:r>
              <a:rPr lang="ru-RU" sz="2400" i="1" dirty="0">
                <a:latin typeface="Times New Roman" pitchFamily="18" charset="0"/>
                <a:ea typeface="Times New Roman"/>
                <a:cs typeface="Times New Roman" pitchFamily="18" charset="0"/>
              </a:rPr>
              <a:t>отделе имеются 17 упаковок отечественного производства и 10 упаковок импортного производства некоторого лекарственного препарата. Найдите вероятность того, что наудачу взятая упаковка окажется отечественного производства</a:t>
            </a:r>
            <a:r>
              <a:rPr lang="ru-RU" sz="2400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pPr algn="just">
              <a:spcAft>
                <a:spcPts val="0"/>
              </a:spcAft>
            </a:pP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Дано</a:t>
            </a:r>
            <a:r>
              <a:rPr lang="ru-RU" sz="2400" dirty="0"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</a:t>
            </a:r>
            <a:r>
              <a:rPr lang="en-US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m</a:t>
            </a:r>
            <a:r>
              <a:rPr lang="ru-RU" sz="2400" dirty="0">
                <a:latin typeface="Times New Roman" pitchFamily="18" charset="0"/>
                <a:ea typeface="Times New Roman"/>
                <a:cs typeface="Times New Roman" pitchFamily="18" charset="0"/>
              </a:rPr>
              <a:t>=17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</a:t>
            </a:r>
            <a:r>
              <a:rPr lang="en-US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n</a:t>
            </a: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=10+17=27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Найти</a:t>
            </a:r>
            <a:r>
              <a:rPr lang="ru-RU" sz="2400" dirty="0">
                <a:latin typeface="Times New Roman" pitchFamily="18" charset="0"/>
                <a:ea typeface="Times New Roman"/>
                <a:cs typeface="Times New Roman" pitchFamily="18" charset="0"/>
              </a:rPr>
              <a:t>: Р(А).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Решение</a:t>
            </a:r>
            <a:r>
              <a:rPr lang="ru-RU" sz="2400" dirty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Р(А</a:t>
            </a:r>
            <a:r>
              <a:rPr lang="ru-RU" sz="2400" dirty="0">
                <a:latin typeface="Times New Roman" pitchFamily="18" charset="0"/>
                <a:ea typeface="Times New Roman"/>
                <a:cs typeface="Times New Roman" pitchFamily="18" charset="0"/>
              </a:rPr>
              <a:t>)=</a:t>
            </a:r>
            <a:r>
              <a:rPr lang="en-US" sz="2400" dirty="0">
                <a:latin typeface="Times New Roman" pitchFamily="18" charset="0"/>
                <a:ea typeface="Times New Roman"/>
                <a:cs typeface="Times New Roman" pitchFamily="18" charset="0"/>
              </a:rPr>
              <a:t>m</a:t>
            </a:r>
            <a:r>
              <a:rPr lang="ru-RU" sz="2400" dirty="0">
                <a:latin typeface="Times New Roman" pitchFamily="18" charset="0"/>
                <a:ea typeface="Times New Roman"/>
                <a:cs typeface="Times New Roman" pitchFamily="18" charset="0"/>
              </a:rPr>
              <a:t> : </a:t>
            </a:r>
            <a:r>
              <a:rPr lang="en-US" sz="2400" dirty="0">
                <a:latin typeface="Times New Roman" pitchFamily="18" charset="0"/>
                <a:ea typeface="Times New Roman"/>
                <a:cs typeface="Times New Roman" pitchFamily="18" charset="0"/>
              </a:rPr>
              <a:t>n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Р(А</a:t>
            </a:r>
            <a:r>
              <a:rPr lang="ru-RU" sz="2400" dirty="0">
                <a:latin typeface="Times New Roman" pitchFamily="18" charset="0"/>
                <a:ea typeface="Times New Roman"/>
                <a:cs typeface="Times New Roman" pitchFamily="18" charset="0"/>
              </a:rPr>
              <a:t>) = </a:t>
            </a: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17:27*100%=0,63*100</a:t>
            </a:r>
            <a:r>
              <a:rPr lang="ru-RU" sz="2400" dirty="0">
                <a:latin typeface="Times New Roman" pitchFamily="18" charset="0"/>
                <a:ea typeface="Times New Roman"/>
                <a:cs typeface="Times New Roman" pitchFamily="18" charset="0"/>
              </a:rPr>
              <a:t>%=63%.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Ответ</a:t>
            </a:r>
            <a:r>
              <a:rPr lang="ru-RU" sz="2400" dirty="0">
                <a:latin typeface="Times New Roman" pitchFamily="18" charset="0"/>
                <a:ea typeface="Times New Roman"/>
                <a:cs typeface="Times New Roman" pitchFamily="18" charset="0"/>
              </a:rPr>
              <a:t>: 63</a:t>
            </a: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%.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960" y="2708920"/>
            <a:ext cx="2827040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5199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88640"/>
            <a:ext cx="8352928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ru-RU" sz="2000" b="1" dirty="0">
                <a:latin typeface="Times New Roman" pitchFamily="18" charset="0"/>
                <a:ea typeface="Times New Roman"/>
                <a:cs typeface="Times New Roman" pitchFamily="18" charset="0"/>
              </a:rPr>
              <a:t>Задача.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Имеется  10 пробирок с различными штаммами бактерий. Для эксперимента необходимо отобрать 4 пробирки. Сколькими способами это можно сделать?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Задача.</a:t>
            </a:r>
            <a:r>
              <a:rPr lang="ru-RU" sz="20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Среди 500 ампул, проверенных на герметичность, оказалось 10 с трещинами. Определить вероятность появления ампул, имеющих трещины.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Задача.</a:t>
            </a:r>
            <a:r>
              <a:rPr lang="ru-RU" sz="20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Среди 1000 новорожденных оказалось 517 мальчиков. Найти вероятность рождения мальчиков.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Задача.</a:t>
            </a:r>
            <a:r>
              <a:rPr lang="ru-RU" sz="20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Рассчитать статистический показатель рождаемости, если число родившихся живыми в данном году составило 6400 человек, а среднегодовая численность населения – 800000 человек. 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1200"/>
              </a:spcAft>
            </a:pPr>
            <a:r>
              <a:rPr lang="ru-RU" sz="20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Задача.</a:t>
            </a:r>
            <a:r>
              <a:rPr lang="ru-RU" sz="2000" i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Рассчитать общий показатель смертности населения, если число умерших за год составляет 12000 человек, а среднегодовая численность населения – 800000 человек.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160" y="5445225"/>
            <a:ext cx="2500095" cy="1408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8849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:\2023-2024 учебный год\Выступления на 2023-2024 уч г\Рисунки\361e783c-09d6-48ba-bdbb-e8e80696077f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7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307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D:\2023-2024 учебный год\Выступления на 2023-2024 уч г\Рисунки\1c61c6f291b1042acb614375d346fb03-800x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233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260648"/>
            <a:ext cx="9144000" cy="100811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Шар, сфера в медицине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3563888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959157"/>
            <a:ext cx="3197409" cy="2270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071" y="3834755"/>
            <a:ext cx="3054929" cy="3023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7292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D:\2023-2024 учебный год\Выступления на 2023-2024 уч г\Рисунки\07b8ac1c1393dbeed83d1cd8988d0aae-80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340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35" y="116632"/>
            <a:ext cx="8859760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98848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2023-2024 учебный год\Выступления на 2023-2024 уч г\Рисунки\b66db4489f64aa688e6977f3db4ed5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" t="6211" r="3939" b="27276"/>
          <a:stretch/>
        </p:blipFill>
        <p:spPr bwMode="auto">
          <a:xfrm>
            <a:off x="0" y="0"/>
            <a:ext cx="9144000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945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1484" y="1844824"/>
            <a:ext cx="8793004" cy="864096"/>
          </a:xfrm>
        </p:spPr>
        <p:txBody>
          <a:bodyPr>
            <a:normAutofit/>
          </a:bodyPr>
          <a:lstStyle/>
          <a:p>
            <a:pPr marL="45720" indent="0" algn="ctr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u="sng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Решение задач на определение цены деления </a:t>
            </a:r>
            <a:r>
              <a:rPr lang="ru-RU" sz="2400" b="1" u="sng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шприца:</a:t>
            </a:r>
          </a:p>
          <a:p>
            <a:pPr marL="45720" indent="0" algn="ctr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2400" dirty="0">
              <a:solidFill>
                <a:schemeClr val="tx1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332656"/>
            <a:ext cx="83529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atin typeface="Times New Roman"/>
                <a:ea typeface="Times New Roman"/>
              </a:rPr>
              <a:t>Прикладные задачи в области профессиональной деятельности</a:t>
            </a:r>
            <a:endParaRPr lang="ru-RU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775" y="2436199"/>
            <a:ext cx="8712968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84" y="4437112"/>
            <a:ext cx="8685259" cy="1368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259" y="2996952"/>
            <a:ext cx="2974908" cy="1270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259" y="5229200"/>
            <a:ext cx="2957249" cy="1512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3257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992887" cy="124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1844824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atin typeface="Times New Roman"/>
                <a:ea typeface="Times New Roman"/>
              </a:rPr>
              <a:t>Решение задач на </a:t>
            </a:r>
            <a:r>
              <a:rPr lang="ru-RU" sz="2400" b="1" u="sng" dirty="0" smtClean="0">
                <a:latin typeface="Times New Roman"/>
                <a:ea typeface="Times New Roman"/>
              </a:rPr>
              <a:t>приготовление растворов:</a:t>
            </a:r>
            <a:endParaRPr lang="ru-RU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2492895"/>
            <a:ext cx="8568952" cy="2412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416" y="2996952"/>
            <a:ext cx="3358005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8930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" y="116632"/>
            <a:ext cx="8351837" cy="134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0617" y="1383158"/>
            <a:ext cx="83265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atin typeface="Times New Roman"/>
                <a:ea typeface="Times New Roman"/>
              </a:rPr>
              <a:t>Решение задач на расчёт водного </a:t>
            </a:r>
            <a:r>
              <a:rPr lang="ru-RU" sz="2400" b="1" u="sng" dirty="0" smtClean="0">
                <a:latin typeface="Times New Roman"/>
                <a:ea typeface="Times New Roman"/>
              </a:rPr>
              <a:t>баланса:</a:t>
            </a:r>
            <a:endParaRPr lang="ru-RU" sz="2400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00" y="1844823"/>
            <a:ext cx="8111824" cy="489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93" r="50000"/>
          <a:stretch/>
        </p:blipFill>
        <p:spPr bwMode="auto">
          <a:xfrm>
            <a:off x="5724128" y="2505866"/>
            <a:ext cx="3393473" cy="4214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89143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" y="260648"/>
            <a:ext cx="8351837" cy="1347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287" y="1608435"/>
            <a:ext cx="83518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atin typeface="Times New Roman"/>
                <a:ea typeface="Times New Roman"/>
              </a:rPr>
              <a:t>Разведение </a:t>
            </a:r>
            <a:r>
              <a:rPr lang="ru-RU" sz="2400" b="1" u="sng" dirty="0" smtClean="0">
                <a:latin typeface="Times New Roman"/>
                <a:ea typeface="Times New Roman"/>
              </a:rPr>
              <a:t>антибиотиков:</a:t>
            </a:r>
            <a:endParaRPr lang="ru-RU" sz="24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" y="2204864"/>
            <a:ext cx="8497193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996952"/>
            <a:ext cx="2915816" cy="2037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36576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476672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atin typeface="Times New Roman"/>
                <a:ea typeface="Times New Roman"/>
              </a:rPr>
              <a:t>Математические вычисления при осуществлении лечебно-диагностической деятельности в </a:t>
            </a:r>
            <a:r>
              <a:rPr lang="ru-RU" sz="2400" b="1" u="sng" dirty="0" smtClean="0">
                <a:latin typeface="Times New Roman"/>
                <a:ea typeface="Times New Roman"/>
              </a:rPr>
              <a:t>терапии:</a:t>
            </a:r>
            <a:endParaRPr lang="ru-RU" sz="2400" u="sng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562322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77072"/>
            <a:ext cx="8562323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625" y="2420888"/>
            <a:ext cx="1890209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1423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332656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atin typeface="Times New Roman"/>
                <a:ea typeface="Times New Roman"/>
              </a:rPr>
              <a:t>Математические вычисления при осуществлении лечебно-диагностической деятельности в </a:t>
            </a:r>
            <a:r>
              <a:rPr lang="ru-RU" sz="2400" b="1" u="sng" dirty="0" smtClean="0">
                <a:latin typeface="Times New Roman"/>
                <a:ea typeface="Times New Roman"/>
              </a:rPr>
              <a:t>педиатрии:</a:t>
            </a:r>
            <a:endParaRPr lang="ru-RU" sz="2400" u="sng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484784"/>
            <a:ext cx="9217024" cy="276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C:\Users\User\Desktop\shutterstock_38799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3645024"/>
            <a:ext cx="4471410" cy="2975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7476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620688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atin typeface="Times New Roman"/>
                <a:ea typeface="Times New Roman"/>
              </a:rPr>
              <a:t>Математические вычисления при осуществлении лечебно-диагностической деятельности в акушерстве и </a:t>
            </a:r>
            <a:r>
              <a:rPr lang="ru-RU" sz="2400" b="1" u="sng" dirty="0" smtClean="0">
                <a:latin typeface="Times New Roman"/>
                <a:ea typeface="Times New Roman"/>
              </a:rPr>
              <a:t>гинекологии:</a:t>
            </a:r>
            <a:endParaRPr lang="ru-RU" sz="2400" u="sng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24"/>
            <a:ext cx="9073008" cy="2636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138276"/>
            <a:ext cx="4536504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12243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2"/>
          <p:cNvSpPr>
            <a:spLocks noGrp="1"/>
          </p:cNvSpPr>
          <p:nvPr>
            <p:ph idx="4294967295"/>
          </p:nvPr>
        </p:nvSpPr>
        <p:spPr>
          <a:xfrm>
            <a:off x="395536" y="764704"/>
            <a:ext cx="8568952" cy="561662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Использование в процессе обучения математике по специальностям СПО задач с профессиональным контекстом не только способствуют осознанию обучающимися прикладного значения математики, но и повышают мотивацию к ее изучению, осуществляют интеграцию математического содержания с предметами профессионального цикла и, как следствие, обеспечивают необходимый уровень сформированности общих и профессиональных компетенций в соответствии с ФГОС.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825884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348880"/>
            <a:ext cx="8496943" cy="1872208"/>
          </a:xfrm>
        </p:spPr>
        <p:txBody>
          <a:bodyPr/>
          <a:lstStyle/>
          <a:p>
            <a:pPr marL="0" indent="0" algn="ctr">
              <a:buNone/>
            </a:pP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СПАСИБО ЗА ВНИМАНИЕ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1433604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542</TotalTime>
  <Words>645</Words>
  <Application>Microsoft Office PowerPoint</Application>
  <PresentationFormat>Экран (4:3)</PresentationFormat>
  <Paragraphs>73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Воздушный поток</vt:lpstr>
      <vt:lpstr>Математика в профессиональной деятельности медицинского работника. Специфика преподавания математики в соответствии с ФГОС СОО и СПО </vt:lpstr>
      <vt:lpstr>Математика – это то, посредством чего люди управляют природой и собой.                                                           А.Н. Колмогоров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Важность математики:</vt:lpstr>
      <vt:lpstr>«…нет ни одной области в математике, которая когда-либо не окажется применимой  к явлениям действительного мира…»               Н.И. Лобачевский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Специфика преподавания математики в соответствии с ФГОС СОО и СПО </dc:title>
  <dc:creator>User</dc:creator>
  <cp:lastModifiedBy>User</cp:lastModifiedBy>
  <cp:revision>58</cp:revision>
  <dcterms:created xsi:type="dcterms:W3CDTF">2023-11-06T17:29:06Z</dcterms:created>
  <dcterms:modified xsi:type="dcterms:W3CDTF">2023-11-27T16:19:37Z</dcterms:modified>
</cp:coreProperties>
</file>