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57" r:id="rId2"/>
    <p:sldId id="273" r:id="rId3"/>
    <p:sldId id="387" r:id="rId4"/>
    <p:sldId id="312" r:id="rId5"/>
    <p:sldId id="274" r:id="rId6"/>
    <p:sldId id="275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76" r:id="rId15"/>
    <p:sldId id="277" r:id="rId16"/>
    <p:sldId id="287" r:id="rId17"/>
    <p:sldId id="279" r:id="rId18"/>
    <p:sldId id="288" r:id="rId19"/>
    <p:sldId id="341" r:id="rId20"/>
    <p:sldId id="342" r:id="rId21"/>
    <p:sldId id="291" r:id="rId22"/>
    <p:sldId id="292" r:id="rId23"/>
    <p:sldId id="302" r:id="rId24"/>
    <p:sldId id="293" r:id="rId25"/>
    <p:sldId id="295" r:id="rId26"/>
    <p:sldId id="294" r:id="rId27"/>
    <p:sldId id="356" r:id="rId28"/>
    <p:sldId id="301" r:id="rId29"/>
  </p:sldIdLst>
  <p:sldSz cx="12192000" cy="6858000"/>
  <p:notesSz cx="6858000" cy="9144000"/>
  <p:defaultTextStyle>
    <a:defPPr rtl="0"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99B23B-EC83-4686-B30A-512413B5E67A}"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1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07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120C13-2514-4D9C-8D4B-A10DA4FFD5A1}" type="datetime1">
              <a:rPr lang="ru-RU" smtClean="0"/>
              <a:t>21.05.2024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BCC122-5347-4C75-98DE-0F72C4F2551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24280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B67CA5-ECF1-43FF-A31E-6BD9B21B57BB}" type="datetime1">
              <a:rPr lang="ru-RU" smtClean="0"/>
              <a:t>21.05.2024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893B0CF2-7F87-4E02-A248-870047730F99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50678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ru-RU" smtClean="0"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ru-RU" smtClean="0"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ru-RU" smtClean="0"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ru-RU" smtClean="0"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ru-RU" smtClean="0"/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893B0CF2-7F87-4E02-A248-870047730F99}" type="slidenum">
              <a:rPr lang="ru-RU" smtClean="0"/>
              <a:t>17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1042E67-0227-4BC3-82B0-5759BC2EE067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3048" y="5937956"/>
            <a:ext cx="8241" cy="56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CDEFBE7-4C1B-4778-8B46-649E4193A0B2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F8CCFD91-7790-4468-A129-07AFFDDBA1C7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CE41293-93E0-46D4-A151-C6BFE1D839E4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791C00-DC62-4142-9F6D-DA1C45AB977D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4395BA2-92C5-4296-B336-F8334E18CE48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5DBA5C4-3A0B-44F2-A553-77BCC15D81C0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D601DC2-C9FF-4CCB-9CA8-59247185429A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900A0FC-F56C-4772-9C86-2C39F56A45E8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ADCC9AE-B7F3-45CB-BB2E-3222B2AEBBC3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BEE58623-7ACF-43A9-B9A8-787CA2B0B620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E2826595-62FB-4CCD-B121-F144066977C5}" type="datetime1">
              <a:rPr lang="ru-RU" noProof="0" smtClean="0"/>
              <a:t>21.05.2024</a:t>
            </a:fld>
            <a:endParaRPr lang="ru-RU" noProof="0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ru-RU" noProof="0" smtClean="0"/>
              <a:t>Добавить нижний колонтитул</a:t>
            </a:r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401CF334-2D5C-4859-84A6-CA7E6E43FAEB}" type="slidenum">
              <a:rPr lang="ru-RU" noProof="0" smtClean="0"/>
              <a:t>‹#›</a:t>
            </a:fld>
            <a:endParaRPr lang="ru-RU" noProof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0711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БПОУ ВО «Борисоглебскмедколледж»</a:t>
            </a:r>
            <a:br>
              <a:rPr lang="ru-RU" sz="3200" dirty="0" smtClean="0">
                <a:solidFill>
                  <a:srgbClr val="002060"/>
                </a:solidFill>
                <a:latin typeface="Arial Black" panose="020B0A04020102020204" pitchFamily="34" charset="0"/>
              </a:rPr>
            </a:br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Замещающее содержимое 4"/>
          <p:cNvSpPr>
            <a:spLocks noGrp="1"/>
          </p:cNvSpPr>
          <p:nvPr>
            <p:ph idx="1"/>
          </p:nvPr>
        </p:nvSpPr>
        <p:spPr>
          <a:xfrm>
            <a:off x="838200" y="1372235"/>
            <a:ext cx="10515600" cy="4805045"/>
          </a:xfrm>
        </p:spPr>
        <p:txBody>
          <a:bodyPr>
            <a:normAutofit lnSpcReduction="10000"/>
          </a:bodyPr>
          <a:lstStyle/>
          <a:p>
            <a:pPr marL="0" indent="0" algn="r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 Семинар- практикум </a:t>
            </a:r>
            <a:br>
              <a:rPr lang="ru-RU" sz="4000" dirty="0" smtClean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</a:br>
            <a:r>
              <a:rPr lang="ru-RU" sz="4000" dirty="0" smtClean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«Речь преподавателя как  условие педагогического мастерства»</a:t>
            </a:r>
          </a:p>
          <a:p>
            <a:pPr marL="0" indent="0" algn="r">
              <a:buNone/>
            </a:pPr>
            <a:endParaRPr lang="ru-RU" dirty="0" smtClean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r">
              <a:buNone/>
            </a:pP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Докладчик: И.М. </a:t>
            </a:r>
            <a:r>
              <a:rPr lang="ru-RU" dirty="0" err="1" smtClean="0">
                <a:solidFill>
                  <a:srgbClr val="002060"/>
                </a:solidFill>
                <a:latin typeface="Arial Black" panose="020B0A04020102020204" pitchFamily="34" charset="0"/>
              </a:rPr>
              <a:t>Архирейская</a:t>
            </a: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, </a:t>
            </a:r>
          </a:p>
          <a:p>
            <a:pPr marL="0" indent="0" algn="r">
              <a:buNone/>
            </a:pPr>
            <a:r>
              <a:rPr lang="ru-RU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преподаватель</a:t>
            </a:r>
          </a:p>
          <a:p>
            <a:pPr marL="0" indent="0" algn="r">
              <a:buNone/>
            </a:pPr>
            <a:endParaRPr lang="ru-RU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г. Борисоглебск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rgbClr val="002060"/>
                </a:solidFill>
                <a:latin typeface="Arial Black" panose="020B0A04020102020204" pitchFamily="34" charset="0"/>
              </a:rPr>
              <a:t>2024г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611273"/>
          </a:xfrm>
        </p:spPr>
        <p:txBody>
          <a:bodyPr rtlCol="0">
            <a:norm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Arial Black" panose="020B0A04020102020204" pitchFamily="34" charset="0"/>
              </a:rPr>
              <a:t>Цель : п</a:t>
            </a: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овышение компетентность педагогов  в вопросах профессиональной речевой культуры. </a:t>
            </a:r>
            <a:endParaRPr lang="ru-RU" sz="3200" b="1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600" y="2461895"/>
            <a:ext cx="10972800" cy="3862705"/>
          </a:xfrm>
          <a:noFill/>
        </p:spPr>
        <p:txBody>
          <a:bodyPr rtlCol="0">
            <a:normAutofit/>
          </a:bodyPr>
          <a:lstStyle/>
          <a:p>
            <a:pPr marL="0" indent="0" rtl="0"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Задачи семинара: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- охарактеризовать понятие «культура речи»;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- ознакомить с  требованиями к профессиональной речи преподавателя;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- совершенствовать навыки владения  нормами русского литературного языка.</a:t>
            </a:r>
          </a:p>
          <a:p>
            <a:pPr>
              <a:buFont typeface="Wingdings" panose="05000000000000000000" pitchFamily="2" charset="2"/>
              <a:buChar char="q"/>
            </a:pPr>
            <a:endParaRPr lang="ru-RU" sz="3200" dirty="0"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ru-RU" sz="3200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6800"/>
          </a:xfrm>
        </p:spPr>
        <p:txBody>
          <a:bodyPr/>
          <a:lstStyle/>
          <a:p>
            <a:pPr algn="ctr"/>
            <a:r>
              <a:rPr lang="ru-RU" altLang="en-US" sz="32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«Доживём до понедельника»(1968)</a:t>
            </a:r>
          </a:p>
        </p:txBody>
      </p:sp>
      <p:pic>
        <p:nvPicPr>
          <p:cNvPr id="4" name="С ответом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33145" y="1200918"/>
            <a:ext cx="9297824" cy="5229908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618490" y="659130"/>
            <a:ext cx="10447655" cy="1032510"/>
          </a:xfrm>
        </p:spPr>
        <p:txBody>
          <a:bodyPr/>
          <a:lstStyle/>
          <a:p>
            <a:pPr algn="ctr"/>
            <a:r>
              <a:rPr lang="ru-RU" altLang="en-US" sz="28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Культура речи педагога – важнейшее качество его профессиональной педагогической деятельности</a:t>
            </a:r>
          </a:p>
        </p:txBody>
      </p:sp>
      <p:sp>
        <p:nvSpPr>
          <p:cNvPr id="11" name="Замещающее содержимое 10"/>
          <p:cNvSpPr>
            <a:spLocks noGrp="1"/>
          </p:cNvSpPr>
          <p:nvPr>
            <p:ph idx="1"/>
          </p:nvPr>
        </p:nvSpPr>
        <p:spPr>
          <a:xfrm>
            <a:off x="4883785" y="2155190"/>
            <a:ext cx="6698615" cy="368744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altLang="en-US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altLang="en-US" sz="28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Посредством речи педагог передает определенную информацию, развивает и обогащает интеллект обучающихся, побуждает их к деятельности на основе полученных знаний.</a:t>
            </a:r>
            <a:endParaRPr lang="ru-RU" altLang="en-US" sz="280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  <a:p>
            <a:pPr marL="0" indent="0" algn="ctr">
              <a:buNone/>
            </a:pPr>
            <a:endParaRPr lang="ru-RU" altLang="en-US" sz="280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  <a:cs typeface="Arial Black" panose="020B0A04020102020204" pitchFamily="34" charset="0"/>
            </a:endParaRPr>
          </a:p>
        </p:txBody>
      </p:sp>
      <p:sp>
        <p:nvSpPr>
          <p:cNvPr id="12" name="Замещающий текст 11"/>
          <p:cNvSpPr>
            <a:spLocks noGrp="1"/>
          </p:cNvSpPr>
          <p:nvPr>
            <p:ph type="body" sz="half" idx="2"/>
          </p:nvPr>
        </p:nvSpPr>
        <p:spPr>
          <a:xfrm>
            <a:off x="619125" y="2332990"/>
            <a:ext cx="3952875" cy="3915410"/>
          </a:xfrm>
        </p:spPr>
        <p:txBody>
          <a:bodyPr/>
          <a:lstStyle/>
          <a:p>
            <a:endParaRPr lang="ru-RU" altLang="en-US"/>
          </a:p>
        </p:txBody>
      </p:sp>
      <p:pic>
        <p:nvPicPr>
          <p:cNvPr id="100" name="Изображение 99"/>
          <p:cNvPicPr/>
          <p:nvPr/>
        </p:nvPicPr>
        <p:blipFill>
          <a:blip r:embed="rId2"/>
          <a:stretch>
            <a:fillRect/>
          </a:stretch>
        </p:blipFill>
        <p:spPr>
          <a:xfrm>
            <a:off x="619125" y="1927860"/>
            <a:ext cx="3953510" cy="3914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600" y="648335"/>
            <a:ext cx="10972800" cy="5676265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Культура речи – владение нормами устного и письменного литературного языка (правилами произношения, ударения, грамматики, словоупотребления и т.д.), а также умение использовать выразительные языковые средства в разных условиях общения в соответствии с целями и содержанием речи.</a:t>
            </a:r>
          </a:p>
          <a:p>
            <a:pPr marL="0" indent="0" algn="r">
              <a:buNone/>
            </a:pPr>
            <a:r>
              <a:rPr lang="ru-RU" sz="3500" dirty="0">
                <a:solidFill>
                  <a:srgbClr val="002060"/>
                </a:solidFill>
                <a:latin typeface="Arial Black" panose="020B0A04020102020204" pitchFamily="34" charset="0"/>
              </a:rPr>
              <a:t> Л.И. Скворцов</a:t>
            </a:r>
          </a:p>
          <a:p>
            <a:pPr marL="0" indent="0" rtl="0">
              <a:buNone/>
            </a:pPr>
            <a:endParaRPr lang="ru-RU" sz="35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600" y="1182848"/>
            <a:ext cx="10972800" cy="5141752"/>
          </a:xfrm>
        </p:spPr>
        <p:txBody>
          <a:bodyPr rtlCol="0"/>
          <a:lstStyle/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Коммуникативные качества речи – такие свойства речи, которые помогают организовать общение и сделать его эффективным. </a:t>
            </a:r>
          </a:p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К основным коммуникативным качествам речи относят: </a:t>
            </a:r>
            <a:r>
              <a:rPr lang="ru-RU" sz="32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3200" dirty="0">
                <a:solidFill>
                  <a:srgbClr val="C00000"/>
                </a:solidFill>
                <a:latin typeface="Arial Black" panose="020B0A04020102020204" pitchFamily="34" charset="0"/>
              </a:rPr>
              <a:t>правильность, точность, уместность, логичность, выразительность, богатство речи.</a:t>
            </a:r>
          </a:p>
          <a:p>
            <a:pPr marL="0" indent="0" rtl="0">
              <a:buNone/>
            </a:pPr>
            <a:endParaRPr lang="ru-RU" sz="3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57935"/>
            <a:ext cx="10972800" cy="506666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234730" y="2793534"/>
            <a:ext cx="45719" cy="4571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1929468" y="1258349"/>
            <a:ext cx="7659149" cy="4681057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......-использование всех языковых единиц с целью оптимального выражения информации</a:t>
            </a:r>
          </a:p>
        </p:txBody>
      </p:sp>
      <p:sp>
        <p:nvSpPr>
          <p:cNvPr id="9" name="Прямоугольник: скругленные углы 8"/>
          <p:cNvSpPr/>
          <p:nvPr/>
        </p:nvSpPr>
        <p:spPr>
          <a:xfrm>
            <a:off x="5687736" y="2747815"/>
            <a:ext cx="45719" cy="457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182848"/>
            <a:ext cx="10972800" cy="514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234730" y="2793534"/>
            <a:ext cx="45719" cy="4571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1929468" y="1258349"/>
            <a:ext cx="7659149" cy="46810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.....- соответствие смыслового содержания речи и информации, которая лежит в её основе </a:t>
            </a:r>
          </a:p>
        </p:txBody>
      </p:sp>
      <p:sp>
        <p:nvSpPr>
          <p:cNvPr id="9" name="Прямоугольник: скругленные углы 8"/>
          <p:cNvSpPr/>
          <p:nvPr/>
        </p:nvSpPr>
        <p:spPr>
          <a:xfrm>
            <a:off x="5687736" y="2747815"/>
            <a:ext cx="45719" cy="457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182848"/>
            <a:ext cx="10972800" cy="514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234730" y="2793534"/>
            <a:ext cx="45719" cy="4571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1929468" y="1258349"/>
            <a:ext cx="7659149" cy="46810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.....- соответствие речи ситуации и условиям общения</a:t>
            </a:r>
          </a:p>
        </p:txBody>
      </p:sp>
      <p:sp>
        <p:nvSpPr>
          <p:cNvPr id="9" name="Прямоугольник: скругленные углы 8"/>
          <p:cNvSpPr/>
          <p:nvPr/>
        </p:nvSpPr>
        <p:spPr>
          <a:xfrm>
            <a:off x="5687736" y="2747815"/>
            <a:ext cx="45719" cy="457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182848"/>
            <a:ext cx="10972800" cy="514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234730" y="2793534"/>
            <a:ext cx="45719" cy="4571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1929468" y="1258349"/>
            <a:ext cx="7659149" cy="46810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.....- последовательное, непротиворечивое и аргументированное выражение  содержания</a:t>
            </a:r>
          </a:p>
        </p:txBody>
      </p:sp>
      <p:sp>
        <p:nvSpPr>
          <p:cNvPr id="9" name="Прямоугольник: скругленные углы 8"/>
          <p:cNvSpPr/>
          <p:nvPr/>
        </p:nvSpPr>
        <p:spPr>
          <a:xfrm>
            <a:off x="5687736" y="2747815"/>
            <a:ext cx="45719" cy="457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182848"/>
            <a:ext cx="10972800" cy="514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234730" y="2793534"/>
            <a:ext cx="45719" cy="4571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1929468" y="1258349"/>
            <a:ext cx="7659149" cy="46810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.....- особенность речи, поддерживающая интерес и внимание у слушающих</a:t>
            </a:r>
          </a:p>
        </p:txBody>
      </p:sp>
      <p:sp>
        <p:nvSpPr>
          <p:cNvPr id="9" name="Прямоугольник: скругленные углы 8"/>
          <p:cNvSpPr/>
          <p:nvPr/>
        </p:nvSpPr>
        <p:spPr>
          <a:xfrm>
            <a:off x="5687736" y="2747815"/>
            <a:ext cx="45719" cy="457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182848"/>
            <a:ext cx="10972800" cy="514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234730" y="2793534"/>
            <a:ext cx="45719" cy="4571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1929468" y="1258349"/>
            <a:ext cx="7659149" cy="46810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…..- отсутствие в языке засоряющих элементов</a:t>
            </a:r>
          </a:p>
        </p:txBody>
      </p:sp>
      <p:sp>
        <p:nvSpPr>
          <p:cNvPr id="9" name="Прямоугольник: скругленные углы 8"/>
          <p:cNvSpPr/>
          <p:nvPr/>
        </p:nvSpPr>
        <p:spPr>
          <a:xfrm>
            <a:off x="5687736" y="2747815"/>
            <a:ext cx="45719" cy="457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182848"/>
            <a:ext cx="10972800" cy="514175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234730" y="2793534"/>
            <a:ext cx="45719" cy="45719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/>
          <p:cNvSpPr/>
          <p:nvPr/>
        </p:nvSpPr>
        <p:spPr>
          <a:xfrm>
            <a:off x="1929468" y="1258349"/>
            <a:ext cx="7659149" cy="468105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.....- соответствие речи нормам литературного языка</a:t>
            </a:r>
          </a:p>
        </p:txBody>
      </p:sp>
      <p:sp>
        <p:nvSpPr>
          <p:cNvPr id="9" name="Прямоугольник: скругленные углы 8"/>
          <p:cNvSpPr/>
          <p:nvPr/>
        </p:nvSpPr>
        <p:spPr>
          <a:xfrm>
            <a:off x="5687736" y="2747815"/>
            <a:ext cx="45719" cy="457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600" y="793115"/>
            <a:ext cx="10972800" cy="5531485"/>
          </a:xfrm>
        </p:spPr>
        <p:txBody>
          <a:bodyPr rtlCol="0">
            <a:normAutofit/>
          </a:bodyPr>
          <a:lstStyle/>
          <a:p>
            <a:pPr marL="0" indent="0">
              <a:buNone/>
            </a:pPr>
            <a:endParaRPr lang="ru-RU" sz="2800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0" indent="0" algn="just">
              <a:buNone/>
            </a:pP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</a:rPr>
              <a:t>Языковая норма – принятые в общественной речевой практике образованных людей правила произношения, грамматики и словоупотребления.</a:t>
            </a:r>
          </a:p>
          <a:p>
            <a:pPr marL="0" indent="0">
              <a:buNone/>
            </a:pPr>
            <a:endParaRPr lang="ru-RU" sz="2800" u="sng" dirty="0">
              <a:solidFill>
                <a:schemeClr val="accent4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2800" u="sng" dirty="0">
                <a:solidFill>
                  <a:srgbClr val="002060"/>
                </a:solidFill>
                <a:latin typeface="Arial Black" panose="020B0A04020102020204" pitchFamily="34" charset="0"/>
              </a:rPr>
              <a:t>Особенности языковой нормы: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относительная устойчивость;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распространённость;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общеупотребительность;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общеобязательность.</a:t>
            </a:r>
          </a:p>
          <a:p>
            <a:pPr rtl="0"/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8172" y="704088"/>
            <a:ext cx="11190914" cy="948543"/>
          </a:xfrm>
        </p:spPr>
        <p:txBody>
          <a:bodyPr rtlCol="0">
            <a:normAutofit/>
          </a:bodyPr>
          <a:lstStyle/>
          <a:p>
            <a:pPr rtl="0"/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Виды языковых норм русского языка: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Орфоэпические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Лексические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Морфологические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Синтаксические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Нормы правописания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91904"/>
            <a:ext cx="10972800" cy="5032695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Орфоэпические нормы - это правила звукового оформления слов, частей слов, предложений, 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т.е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правила произношения звуков, постановки ударения, использования интонации.</a:t>
            </a:r>
          </a:p>
          <a:p>
            <a:pPr marL="0" indent="0">
              <a:buNone/>
            </a:pPr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609600" y="914400"/>
            <a:ext cx="10972800" cy="5410200"/>
          </a:xfrm>
        </p:spPr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ru-RU" sz="3600" b="1" u="sng" dirty="0">
                <a:solidFill>
                  <a:srgbClr val="002060"/>
                </a:solidFill>
                <a:latin typeface="Arial Black" panose="020B0A04020102020204" pitchFamily="34" charset="0"/>
              </a:rPr>
              <a:t>Акцентологические нормы</a:t>
            </a:r>
            <a:endParaRPr lang="ru-RU" sz="3600" u="sng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Инсульт  или 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инсУльт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?</a:t>
            </a:r>
          </a:p>
          <a:p>
            <a:pPr marL="0" indent="0" algn="ctr">
              <a:buNone/>
            </a:pP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ФлюорогрАфия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или 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флюорографИя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?</a:t>
            </a:r>
          </a:p>
          <a:p>
            <a:pPr marL="0" indent="0" algn="ctr">
              <a:buNone/>
            </a:pP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МедикАменты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или 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медикамЕнты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?</a:t>
            </a:r>
          </a:p>
          <a:p>
            <a:pPr marL="0" indent="0" algn="ctr">
              <a:buNone/>
            </a:pPr>
            <a:r>
              <a:rPr lang="ru-RU" sz="3600" b="1" u="sng" dirty="0">
                <a:solidFill>
                  <a:srgbClr val="002060"/>
                </a:solidFill>
                <a:latin typeface="Arial Black" panose="020B0A04020102020204" pitchFamily="34" charset="0"/>
              </a:rPr>
              <a:t>Произносительные нормы</a:t>
            </a:r>
            <a:endParaRPr lang="ru-RU" sz="3600" u="sng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АфЕра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или 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АфЁра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?</a:t>
            </a:r>
          </a:p>
          <a:p>
            <a:pPr marL="0" indent="0" algn="ctr">
              <a:buNone/>
            </a:pP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Бу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[те]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рброд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 или 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Бу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[тэ]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рброд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Эк[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зе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]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ма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 или Эк[зэ]</a:t>
            </a:r>
            <a:r>
              <a:rPr lang="ru-RU" sz="3600" dirty="0" err="1">
                <a:solidFill>
                  <a:srgbClr val="002060"/>
                </a:solidFill>
                <a:latin typeface="Arial Black" panose="020B0A04020102020204" pitchFamily="34" charset="0"/>
              </a:rPr>
              <a:t>ма</a:t>
            </a:r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rtl="0"/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375794"/>
            <a:ext cx="10972800" cy="4948806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Лексические нормы - это правила употребления слов, а также устойчивых словосочетаний в точном соответствии  с их значениями.</a:t>
            </a:r>
          </a:p>
          <a:p>
            <a:endParaRPr lang="ru-RU" sz="36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215"/>
            <a:ext cx="10972800" cy="95377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3555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Ошибки, связанные с нарушением лексической нормы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1. </a:t>
            </a: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Позавчера так ударилась локтем, хорошо хоть опухоль спала немного.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2. Уровень культуры нашего народа растёт из года в год.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3. Все гости получили памятные сувениры.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4. Этот необыкновенный случай случился со мной в молодости.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  <a:sym typeface="+mn-ea"/>
              </a:rPr>
              <a:t>5. Командировочные вынуждены летать с пересадками из-за отмены рейсов.</a:t>
            </a:r>
            <a:endParaRPr lang="ru-RU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endParaRPr lang="ru-RU" altLang="en-US" sz="32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43865"/>
            <a:ext cx="10972800" cy="1202055"/>
          </a:xfrm>
        </p:spPr>
        <p:txBody>
          <a:bodyPr>
            <a:normAutofit/>
          </a:bodyPr>
          <a:lstStyle/>
          <a:p>
            <a:r>
              <a:rPr lang="ru-RU" sz="3555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Морфологические нормы - это правила образования форм слов разных  частей речи.</a:t>
            </a:r>
            <a:endParaRPr lang="ru-RU" altLang="en-US" sz="3555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09600" y="1805940"/>
            <a:ext cx="10972800" cy="451866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altLang="en-US" sz="28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 </a:t>
            </a:r>
            <a:r>
              <a:rPr lang="ru-RU" altLang="en-US" sz="3200" u="sng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Ошибки: </a:t>
            </a:r>
          </a:p>
          <a:p>
            <a:pPr marL="0" indent="0">
              <a:buNone/>
            </a:pPr>
            <a:r>
              <a:rPr lang="ru-RU" altLang="en-US" sz="28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1. В финансовом отделе учреждения работают опытные бухгалтера.</a:t>
            </a:r>
          </a:p>
          <a:p>
            <a:pPr marL="0" indent="0">
              <a:buNone/>
            </a:pPr>
            <a:r>
              <a:rPr lang="ru-RU" altLang="en-US" sz="28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2. Этот переход составил около четыреста шестьдесят  пяти километров.</a:t>
            </a:r>
          </a:p>
          <a:p>
            <a:pPr marL="0" indent="0">
              <a:buNone/>
            </a:pPr>
            <a:r>
              <a:rPr lang="ru-RU" altLang="en-US" sz="28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3. По совету врача больной полоскает горло раствором питьевой соды.</a:t>
            </a:r>
          </a:p>
          <a:p>
            <a:pPr marL="0" indent="0">
              <a:buNone/>
            </a:pPr>
            <a:r>
              <a:rPr lang="ru-RU" altLang="en-US" sz="280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4. Я попросил товарища принести  свои записи лекций (чьи записи: рассказчика или товарища?)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609600" y="721453"/>
            <a:ext cx="10972800" cy="5603147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Литературные формы глаголов:</a:t>
            </a: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Полощет- </a:t>
            </a:r>
            <a:r>
              <a:rPr lang="ru-RU" sz="3900" strike="sngStrike" dirty="0" err="1">
                <a:solidFill>
                  <a:srgbClr val="002060"/>
                </a:solidFill>
                <a:latin typeface="Arial Black" panose="020B0A04020102020204" pitchFamily="34" charset="0"/>
              </a:rPr>
              <a:t>полоскает</a:t>
            </a:r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Машет- </a:t>
            </a:r>
            <a:r>
              <a:rPr lang="ru-RU" sz="3900" strike="sngStrike" dirty="0">
                <a:solidFill>
                  <a:srgbClr val="002060"/>
                </a:solidFill>
                <a:latin typeface="Arial Black" panose="020B0A04020102020204" pitchFamily="34" charset="0"/>
              </a:rPr>
              <a:t>махает</a:t>
            </a:r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Колышет- </a:t>
            </a:r>
            <a:r>
              <a:rPr lang="ru-RU" sz="3900" strike="sngStrike" dirty="0">
                <a:solidFill>
                  <a:srgbClr val="002060"/>
                </a:solidFill>
                <a:latin typeface="Arial Black" panose="020B0A04020102020204" pitchFamily="34" charset="0"/>
              </a:rPr>
              <a:t>колыхает</a:t>
            </a:r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Кличет- </a:t>
            </a:r>
            <a:r>
              <a:rPr lang="ru-RU" sz="3900" strike="sngStrike" dirty="0">
                <a:solidFill>
                  <a:srgbClr val="002060"/>
                </a:solidFill>
                <a:latin typeface="Arial Black" panose="020B0A04020102020204" pitchFamily="34" charset="0"/>
              </a:rPr>
              <a:t>кликает</a:t>
            </a:r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Кудахчет- </a:t>
            </a:r>
            <a:r>
              <a:rPr lang="ru-RU" sz="3900" strike="sngStrike" dirty="0" err="1">
                <a:solidFill>
                  <a:srgbClr val="002060"/>
                </a:solidFill>
                <a:latin typeface="Arial Black" panose="020B0A04020102020204" pitchFamily="34" charset="0"/>
              </a:rPr>
              <a:t>кудахтает</a:t>
            </a:r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Сыплет- </a:t>
            </a:r>
            <a:r>
              <a:rPr lang="ru-RU" sz="3900" strike="sngStrike" dirty="0">
                <a:solidFill>
                  <a:srgbClr val="002060"/>
                </a:solidFill>
                <a:latin typeface="Arial Black" panose="020B0A04020102020204" pitchFamily="34" charset="0"/>
              </a:rPr>
              <a:t>сыпет</a:t>
            </a:r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Щиплет- </a:t>
            </a:r>
            <a:r>
              <a:rPr lang="ru-RU" sz="3900" strike="sngStrike" dirty="0" err="1">
                <a:solidFill>
                  <a:srgbClr val="002060"/>
                </a:solidFill>
                <a:latin typeface="Arial Black" panose="020B0A04020102020204" pitchFamily="34" charset="0"/>
              </a:rPr>
              <a:t>щипет</a:t>
            </a:r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Мяукает- </a:t>
            </a:r>
            <a:r>
              <a:rPr lang="ru-RU" sz="3900" strike="sngStrike" dirty="0" err="1">
                <a:solidFill>
                  <a:srgbClr val="002060"/>
                </a:solidFill>
                <a:latin typeface="Arial Black" panose="020B0A04020102020204" pitchFamily="34" charset="0"/>
              </a:rPr>
              <a:t>мяучит</a:t>
            </a:r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Кладёт- </a:t>
            </a:r>
            <a:r>
              <a:rPr lang="ru-RU" sz="3900" strike="sngStrike" dirty="0" err="1">
                <a:solidFill>
                  <a:srgbClr val="002060"/>
                </a:solidFill>
                <a:latin typeface="Arial Black" panose="020B0A04020102020204" pitchFamily="34" charset="0"/>
              </a:rPr>
              <a:t>ложит</a:t>
            </a:r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Ездит-</a:t>
            </a:r>
            <a:r>
              <a:rPr lang="ru-RU" sz="3900" strike="sngStrike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  <a:r>
              <a:rPr lang="ru-RU" sz="3900" strike="sngStrike" dirty="0" err="1">
                <a:solidFill>
                  <a:srgbClr val="002060"/>
                </a:solidFill>
                <a:latin typeface="Arial Black" panose="020B0A04020102020204" pitchFamily="34" charset="0"/>
              </a:rPr>
              <a:t>ездиет</a:t>
            </a:r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3900" dirty="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  <a:p>
            <a:endParaRPr lang="ru-RU" sz="39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idx="1"/>
          </p:nvPr>
        </p:nvSpPr>
        <p:spPr>
          <a:xfrm>
            <a:off x="609600" y="751205"/>
            <a:ext cx="10972800" cy="55733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rgbClr val="002060"/>
                </a:solidFill>
                <a:latin typeface="Arial Black" panose="020B0A04020102020204" pitchFamily="34" charset="0"/>
              </a:rPr>
              <a:t>Синтаксические нормы - это правила построения словосочетаний и предложений. </a:t>
            </a:r>
            <a:endParaRPr lang="ru-RU" sz="32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sz="3200" dirty="0">
              <a:solidFill>
                <a:schemeClr val="accent1">
                  <a:lumMod val="50000"/>
                </a:schemeClr>
              </a:solidFill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3200" u="sng" dirty="0">
                <a:solidFill>
                  <a:srgbClr val="002060"/>
                </a:solidFill>
                <a:latin typeface="Arial Black" panose="020B0A04020102020204" pitchFamily="34" charset="0"/>
              </a:rPr>
              <a:t>Ошибки: 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1. На собрании принятые обязательства успешно выполнены.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 2. К концу года эти сотрудники должны будут отчитаться о проделанной работе.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3. Возвращаясь домой, меня застиг дождь.</a:t>
            </a:r>
          </a:p>
          <a:p>
            <a:pPr marL="0" indent="0">
              <a:buNone/>
            </a:pPr>
            <a:r>
              <a:rPr lang="ru-RU" sz="2800" dirty="0">
                <a:solidFill>
                  <a:srgbClr val="002060"/>
                </a:solidFill>
                <a:latin typeface="Arial Black" panose="020B0A04020102020204" pitchFamily="34" charset="0"/>
              </a:rPr>
              <a:t>4. Больным давали фрукты, крепкий бульон, какао, апельсины.</a:t>
            </a:r>
          </a:p>
          <a:p>
            <a:pPr marL="0" indent="0">
              <a:buNone/>
            </a:pPr>
            <a:endParaRPr lang="ru-RU" sz="28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609600" y="1593909"/>
            <a:ext cx="10972800" cy="4730692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solidFill>
                  <a:schemeClr val="accent1">
                    <a:lumMod val="50000"/>
                  </a:schemeClr>
                </a:solidFill>
                <a:latin typeface="Arial Black" panose="020B0A04020102020204" pitchFamily="34" charset="0"/>
              </a:rPr>
              <a:t>Нормы правописания - это нормы, связанные с правилами оформления письменной формы литературного языка (орфография и пунктуация).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1224793"/>
            <a:ext cx="10972800" cy="5099807"/>
          </a:xfrm>
        </p:spPr>
        <p:txBody>
          <a:bodyPr/>
          <a:lstStyle/>
          <a:p>
            <a:endParaRPr lang="ru-RU" dirty="0"/>
          </a:p>
          <a:p>
            <a:pPr marL="0" indent="0" algn="ctr">
              <a:buNone/>
            </a:pPr>
            <a:r>
              <a:rPr lang="ru-RU" sz="4400" dirty="0">
                <a:solidFill>
                  <a:srgbClr val="002060"/>
                </a:solidFill>
                <a:latin typeface="Arial Black" panose="020B0A04020102020204" pitchFamily="34" charset="0"/>
              </a:rPr>
              <a:t>Практикум</a:t>
            </a:r>
          </a:p>
          <a:p>
            <a:pPr marL="0" indent="0" algn="ctr">
              <a:buNone/>
            </a:pPr>
            <a:r>
              <a:rPr lang="ru-RU" sz="4400" dirty="0">
                <a:solidFill>
                  <a:srgbClr val="002060"/>
                </a:solidFill>
                <a:latin typeface="Arial Black" panose="020B0A04020102020204" pitchFamily="34" charset="0"/>
              </a:rPr>
              <a:t>«Проверь себя»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89535"/>
            <a:ext cx="10972800" cy="1010920"/>
          </a:xfrm>
        </p:spPr>
        <p:txBody>
          <a:bodyPr>
            <a:normAutofit/>
          </a:bodyPr>
          <a:lstStyle/>
          <a:p>
            <a:pPr algn="ctr"/>
            <a:r>
              <a:rPr lang="ru-RU" sz="2220" dirty="0">
                <a:latin typeface="Arial Black" panose="020B0A04020102020204" pitchFamily="34" charset="0"/>
              </a:rPr>
              <a:t> </a:t>
            </a:r>
            <a:r>
              <a:rPr lang="en-US" sz="2220" dirty="0">
                <a:solidFill>
                  <a:srgbClr val="002060"/>
                </a:solidFill>
                <a:latin typeface="Arial Black" panose="020B0A04020102020204" pitchFamily="34" charset="0"/>
              </a:rPr>
              <a:t>I</a:t>
            </a:r>
            <a:r>
              <a:rPr lang="ru-RU" sz="2220" dirty="0">
                <a:solidFill>
                  <a:srgbClr val="002060"/>
                </a:solidFill>
                <a:latin typeface="Arial Black" panose="020B0A04020102020204" pitchFamily="34" charset="0"/>
              </a:rPr>
              <a:t>. Выберите правильный вариант ударения, произношения, словоупотребления 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153795" y="1096010"/>
          <a:ext cx="8201660" cy="586359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4149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19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выздоровею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выздоровлю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кОллапс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коллАпс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эпилепсИя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эпилЕпсия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шпрИцы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шприцЫ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диспАнсер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диспансЕр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рожЕница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рОженица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ажурная тюль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ажурный тюль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две пары носок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две пары носков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углУбить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углубИть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умЕрший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Умерший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тошнОта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тошнотА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юрисконсульт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юристконсульт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горчи[шн]ик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горчи[</a:t>
                      </a: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чн</a:t>
                      </a: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О[д'е]сса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О[дэ]сса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облЕгчить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облегчИть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закУпорка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закупОрка</a:t>
                      </a: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сИроты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сирОты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яи[чн]ица</a:t>
                      </a:r>
                      <a:endParaRPr lang="ru-RU" sz="1800" b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яи</a:t>
                      </a: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шн</a:t>
                      </a: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ица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086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</a:t>
                      </a: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прАвы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</a:t>
                      </a:r>
                      <a:r>
                        <a:rPr lang="ru-RU" sz="18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правЫ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-4238139" y="90100"/>
            <a:ext cx="1656436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rgbClr val="1A1A1A"/>
                </a:solidFill>
                <a:effectLst/>
                <a:latin typeface="Times New Roman" panose="02020603050405020304" pitchFamily="18" charset="0"/>
                <a:ea typeface="Helvetica" panose="020B0604020202020204" pitchFamily="34" charset="0"/>
                <a:cs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3235325" y="384810"/>
          <a:ext cx="4990465" cy="6056630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4990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выздоровею</a:t>
                      </a: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коллАпс</a:t>
                      </a:r>
                      <a:endParaRPr lang="ru-RU" sz="18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эпилЕпсия</a:t>
                      </a:r>
                      <a:endParaRPr lang="ru-RU" sz="18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шпрИцы</a:t>
                      </a:r>
                      <a:endParaRPr lang="ru-RU" sz="1800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диспансЕр</a:t>
                      </a:r>
                      <a:endParaRPr lang="ru-RU" sz="18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рожЕница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,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роженИца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ажурный тюль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две пары носков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углубИть</a:t>
                      </a:r>
                      <a:endParaRPr lang="ru-RU" sz="18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умЕрший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тошнотА</a:t>
                      </a:r>
                      <a:endParaRPr lang="ru-RU" sz="18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юрисконсульт</a:t>
                      </a: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горчи[шн]ик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О[д'е]сса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облегчИть</a:t>
                      </a:r>
                      <a:endParaRPr lang="ru-RU" sz="18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закУпорка</a:t>
                      </a:r>
                      <a:endParaRPr lang="ru-RU" sz="1800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сирОты</a:t>
                      </a:r>
                      <a:endParaRPr lang="ru-RU" sz="1800" b="1" dirty="0" err="1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яи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[</a:t>
                      </a: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шн</a:t>
                      </a:r>
                      <a:r>
                        <a:rPr lang="ru-RU" sz="18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]</a:t>
                      </a:r>
                      <a:r>
                        <a:rPr lang="ru-RU" sz="1800" b="1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ица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3187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 </a:t>
                      </a: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443865"/>
            <a:ext cx="10972800" cy="128778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en-US" sz="3110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  <a:sym typeface="+mn-ea"/>
              </a:rPr>
              <a:t>III.В приведённых предложениях найдите случаи нарушения лексической сочетаемости. Вместо ошибочных словосочетаний запишите правильные сочетания слов.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idx="1"/>
          </p:nvPr>
        </p:nvSpPr>
        <p:spPr>
          <a:xfrm>
            <a:off x="609600" y="2241550"/>
            <a:ext cx="10972800" cy="40830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altLang="en-US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1.Большую половину  своего выступления докладчик посвятил анализу политической ситуации.</a:t>
            </a:r>
          </a:p>
          <a:p>
            <a:pPr marL="0" indent="0">
              <a:buNone/>
            </a:pPr>
            <a:r>
              <a:rPr lang="ru-RU" altLang="en-US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2.Это важный шаг, и его надо пройти.</a:t>
            </a:r>
          </a:p>
          <a:p>
            <a:pPr marL="0" indent="0">
              <a:buNone/>
            </a:pPr>
            <a:r>
              <a:rPr lang="ru-RU" altLang="en-US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3.Пора подвести результаты встречи: наша команда впереди.</a:t>
            </a:r>
          </a:p>
          <a:p>
            <a:pPr marL="0" indent="0">
              <a:buNone/>
            </a:pPr>
            <a:r>
              <a:rPr lang="ru-RU" altLang="en-US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4.Иванову оказан судебный иск.</a:t>
            </a:r>
          </a:p>
          <a:p>
            <a:pPr marL="0" indent="0">
              <a:buNone/>
            </a:pPr>
            <a:r>
              <a:rPr lang="ru-RU" altLang="en-US">
                <a:solidFill>
                  <a:srgbClr val="002060"/>
                </a:solidFill>
                <a:latin typeface="Arial Black" panose="020B0A04020102020204" pitchFamily="34" charset="0"/>
                <a:cs typeface="Arial Black" panose="020B0A04020102020204" pitchFamily="34" charset="0"/>
              </a:rPr>
              <a:t>5.Необходимо выяснить, кто будет оплачивать убытки в случае пожара в незастрахованном помещении.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ru-RU" sz="3600" dirty="0">
                <a:solidFill>
                  <a:srgbClr val="002060"/>
                </a:solidFill>
                <a:latin typeface="Arial Black" panose="020B0A04020102020204" pitchFamily="34" charset="0"/>
              </a:rPr>
              <a:t>Спасибо за внимание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741</Words>
  <Application>Microsoft Office PowerPoint</Application>
  <PresentationFormat>Широкоэкранный</PresentationFormat>
  <Paragraphs>159</Paragraphs>
  <Slides>28</Slides>
  <Notes>6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7" baseType="lpstr">
      <vt:lpstr>SimSun</vt:lpstr>
      <vt:lpstr>Arial</vt:lpstr>
      <vt:lpstr>Arial Black</vt:lpstr>
      <vt:lpstr>Calibri</vt:lpstr>
      <vt:lpstr>Calibri Light</vt:lpstr>
      <vt:lpstr>Helvetica</vt:lpstr>
      <vt:lpstr>Times New Roman</vt:lpstr>
      <vt:lpstr>Wingdings</vt:lpstr>
      <vt:lpstr>Тема Office</vt:lpstr>
      <vt:lpstr>БПОУ ВО «Борисоглебскмедколледж» </vt:lpstr>
      <vt:lpstr>Цель : повышение компетентность педагогов  в вопросах профессиональной речевой культуры. </vt:lpstr>
      <vt:lpstr>«Доживём до понедельника»(1968)</vt:lpstr>
      <vt:lpstr>Культура речи педагога – важнейшее качество его профессиональной педагогической деятельности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Виды языковых норм русского языка:</vt:lpstr>
      <vt:lpstr>Презентация PowerPoint</vt:lpstr>
      <vt:lpstr>Презентация PowerPoint</vt:lpstr>
      <vt:lpstr>Презентация PowerPoint</vt:lpstr>
      <vt:lpstr>Ошибки, связанные с нарушением лексической нормы</vt:lpstr>
      <vt:lpstr>Морфологические нормы - это правила образования форм слов разных  частей речи.</vt:lpstr>
      <vt:lpstr>Презентация PowerPoint</vt:lpstr>
      <vt:lpstr>Презентация PowerPoint</vt:lpstr>
      <vt:lpstr>Презентация PowerPoint</vt:lpstr>
      <vt:lpstr>Презентация PowerPoint</vt:lpstr>
      <vt:lpstr> I. Выберите правильный вариант ударения, произношения, словоупотребления </vt:lpstr>
      <vt:lpstr>Презентация PowerPoint</vt:lpstr>
      <vt:lpstr>III.В приведённых предложениях найдите случаи нарушения лексической сочетаемости. Вместо ошибочных словосочетаний запишите правильные сочетания слов.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Семинар – практикум «Культура речи преподавателя как условие его успешной профессиональной деятельности»</dc:title>
  <dc:creator>Desktop</dc:creator>
  <cp:lastModifiedBy>CompKlass0</cp:lastModifiedBy>
  <cp:revision>25</cp:revision>
  <dcterms:created xsi:type="dcterms:W3CDTF">2024-05-19T13:45:00Z</dcterms:created>
  <dcterms:modified xsi:type="dcterms:W3CDTF">2024-05-21T06:14:11Z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74069104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  <property fmtid="{D5CDD505-2E9C-101B-9397-08002B2CF9AE}" pid="12" name="ICV">
    <vt:lpwstr>EA737754CEFF439FACAA4A1A61ADCF01_12</vt:lpwstr>
  </property>
  <property fmtid="{D5CDD505-2E9C-101B-9397-08002B2CF9AE}" pid="13" name="KSOProductBuildVer">
    <vt:lpwstr>1049-12.2.0.16909</vt:lpwstr>
  </property>
</Properties>
</file>