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  <p:sldMasterId id="2147483853" r:id="rId2"/>
    <p:sldMasterId id="2147483865" r:id="rId3"/>
  </p:sldMasterIdLst>
  <p:notesMasterIdLst>
    <p:notesMasterId r:id="rId23"/>
  </p:notesMasterIdLst>
  <p:sldIdLst>
    <p:sldId id="256" r:id="rId4"/>
    <p:sldId id="283" r:id="rId5"/>
    <p:sldId id="263" r:id="rId6"/>
    <p:sldId id="273" r:id="rId7"/>
    <p:sldId id="269" r:id="rId8"/>
    <p:sldId id="274" r:id="rId9"/>
    <p:sldId id="264" r:id="rId10"/>
    <p:sldId id="275" r:id="rId11"/>
    <p:sldId id="270" r:id="rId12"/>
    <p:sldId id="276" r:id="rId13"/>
    <p:sldId id="265" r:id="rId14"/>
    <p:sldId id="282" r:id="rId15"/>
    <p:sldId id="277" r:id="rId16"/>
    <p:sldId id="271" r:id="rId17"/>
    <p:sldId id="278" r:id="rId18"/>
    <p:sldId id="266" r:id="rId19"/>
    <p:sldId id="279" r:id="rId20"/>
    <p:sldId id="272" r:id="rId21"/>
    <p:sldId id="26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20" d="100"/>
          <a:sy n="120" d="100"/>
        </p:scale>
        <p:origin x="135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787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799759405074413E-2"/>
          <c:y val="0.11588337591515138"/>
          <c:w val="0.80656485126859279"/>
          <c:h val="0.77723876591450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триместр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не употребляют витамины</c:v>
                </c:pt>
                <c:pt idx="1">
                  <c:v>не довольны ведением беременности</c:v>
                </c:pt>
                <c:pt idx="2">
                  <c:v>наличие запоров</c:v>
                </c:pt>
                <c:pt idx="3">
                  <c:v>употребление алкоголя</c:v>
                </c:pt>
                <c:pt idx="4">
                  <c:v>курение</c:v>
                </c:pt>
                <c:pt idx="5">
                  <c:v>не проводились беседы о потенциальных проблемах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0.1140000000000001</c:v>
                </c:pt>
                <c:pt idx="1">
                  <c:v>0.37100000000000044</c:v>
                </c:pt>
                <c:pt idx="2" formatCode="0%">
                  <c:v>0.2</c:v>
                </c:pt>
                <c:pt idx="3">
                  <c:v>8.6000000000000063E-2</c:v>
                </c:pt>
                <c:pt idx="4">
                  <c:v>0.28600000000000031</c:v>
                </c:pt>
                <c:pt idx="5" formatCode="0%">
                  <c:v>0.51400000000000001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A4-42F8-9CBE-BEB31E7A51E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триместр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не употребляют витамины</c:v>
                </c:pt>
                <c:pt idx="1">
                  <c:v>не довольны ведением беременности</c:v>
                </c:pt>
                <c:pt idx="2">
                  <c:v>наличие запоров</c:v>
                </c:pt>
                <c:pt idx="3">
                  <c:v>употребление алкоголя</c:v>
                </c:pt>
                <c:pt idx="4">
                  <c:v>курение</c:v>
                </c:pt>
                <c:pt idx="5">
                  <c:v>не проводились беседы о потенциальных проблемах</c:v>
                </c:pt>
              </c:strCache>
            </c:strRef>
          </c:cat>
          <c:val>
            <c:numRef>
              <c:f>Лист1!$C$2:$C$7</c:f>
              <c:numCache>
                <c:formatCode>0.00%</c:formatCode>
                <c:ptCount val="6"/>
                <c:pt idx="0">
                  <c:v>0.629000000000001</c:v>
                </c:pt>
                <c:pt idx="1">
                  <c:v>0.65700000000000114</c:v>
                </c:pt>
                <c:pt idx="2" formatCode="0%">
                  <c:v>0.60000000000000064</c:v>
                </c:pt>
                <c:pt idx="3">
                  <c:v>2.9000000000000026E-2</c:v>
                </c:pt>
                <c:pt idx="4" formatCode="0%">
                  <c:v>0.2</c:v>
                </c:pt>
                <c:pt idx="5">
                  <c:v>0.48600000000000032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A4-42F8-9CBE-BEB31E7A51E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триместр</c:v>
                </c:pt>
              </c:strCache>
            </c:strRef>
          </c:tx>
          <c:spPr>
            <a:solidFill>
              <a:srgbClr val="00FF0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не употребляют витамины</c:v>
                </c:pt>
                <c:pt idx="1">
                  <c:v>не довольны ведением беременности</c:v>
                </c:pt>
                <c:pt idx="2">
                  <c:v>наличие запоров</c:v>
                </c:pt>
                <c:pt idx="3">
                  <c:v>употребление алкоголя</c:v>
                </c:pt>
                <c:pt idx="4">
                  <c:v>курение</c:v>
                </c:pt>
                <c:pt idx="5">
                  <c:v>не проводились беседы о потенциальных проблемах</c:v>
                </c:pt>
              </c:strCache>
            </c:strRef>
          </c:cat>
          <c:val>
            <c:numRef>
              <c:f>Лист1!$D$2:$D$7</c:f>
              <c:numCache>
                <c:formatCode>0.00%</c:formatCode>
                <c:ptCount val="6"/>
                <c:pt idx="0">
                  <c:v>8.6000000000000063E-2</c:v>
                </c:pt>
                <c:pt idx="1">
                  <c:v>0.37100000000000044</c:v>
                </c:pt>
                <c:pt idx="2">
                  <c:v>0.31400000000000045</c:v>
                </c:pt>
                <c:pt idx="3">
                  <c:v>0.1140000000000001</c:v>
                </c:pt>
                <c:pt idx="4">
                  <c:v>8.6000000000000063E-2</c:v>
                </c:pt>
                <c:pt idx="5" formatCode="0%">
                  <c:v>0.60000000000000064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A4-42F8-9CBE-BEB31E7A51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356480"/>
        <c:axId val="44643840"/>
      </c:barChart>
      <c:catAx>
        <c:axId val="36356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44643840"/>
        <c:crosses val="autoZero"/>
        <c:auto val="1"/>
        <c:lblAlgn val="ctr"/>
        <c:lblOffset val="100"/>
        <c:noMultiLvlLbl val="0"/>
      </c:catAx>
      <c:valAx>
        <c:axId val="4464384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63564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E70EFA3-3D27-4ED7-A076-31C85AA6CA2B}" type="datetimeFigureOut">
              <a:rPr lang="ru-RU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803D84B-45D6-4739-BF40-5DB1C2CD6E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6996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5735CA-C914-4C80-AED2-6EC6A5AE226C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9D987-7297-4E87-9E20-5C09730214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9B3195-3510-437D-B753-6F0F5ABB165F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C25550-67DF-4C1F-9AC9-70A347FACB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AB62D5-0962-455D-9FFB-9A01A5ED0647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FA8E05-089C-4A69-8C9D-494D85EDD3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5735CA-C914-4C80-AED2-6EC6A5AE226C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8B59D987-7297-4E87-9E20-5C09730214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ECE44-F5D5-4192-A24B-A343049019C7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D855D84A-CE07-4E53-A7AB-59BA98539B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D4C781-BBFF-4742-A76D-4122B6C0CAC2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189C55-36BA-4FAE-AFEA-7B351F49D8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E2D01E-148B-4C96-8DAB-49816FA0069D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46B971-0CFE-4211-B61D-CD6E595CBC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212144-C642-426A-9D22-425521AE8EC9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0CB09F49-D41D-466C-9B04-133463C028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46186-183E-4156-BC72-7F70F483A7F0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EFC7D-5CFC-4CB0-A43E-40EF018BB8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ABED33-4A8C-49FB-8126-4B09926AD755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474150-2B21-4898-8400-EC3246C288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10E1A7-4D8F-47A0-93DB-D54BA456AC81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C0CFFB-115D-406F-A7B3-B1010F7EDE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ECE44-F5D5-4192-A24B-A343049019C7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55D84A-CE07-4E53-A7AB-59BA98539B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C3AE5D-0BF8-4E49-8DD2-21ACBFBC3F03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07EDB-3ADC-409A-90DE-7F1B4673E9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9B3195-3510-437D-B753-6F0F5ABB165F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C25550-67DF-4C1F-9AC9-70A347FACB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AB62D5-0962-455D-9FFB-9A01A5ED0647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FA8E05-089C-4A69-8C9D-494D85EDD3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5735CA-C914-4C80-AED2-6EC6A5AE226C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8B59D987-7297-4E87-9E20-5C09730214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ECE44-F5D5-4192-A24B-A343049019C7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D855D84A-CE07-4E53-A7AB-59BA98539B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D4C781-BBFF-4742-A76D-4122B6C0CAC2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189C55-36BA-4FAE-AFEA-7B351F49D8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E2D01E-148B-4C96-8DAB-49816FA0069D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46B971-0CFE-4211-B61D-CD6E595CBC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212144-C642-426A-9D22-425521AE8EC9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0CB09F49-D41D-466C-9B04-133463C028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46186-183E-4156-BC72-7F70F483A7F0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EFC7D-5CFC-4CB0-A43E-40EF018BB8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ABED33-4A8C-49FB-8126-4B09926AD755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474150-2B21-4898-8400-EC3246C288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D4C781-BBFF-4742-A76D-4122B6C0CAC2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189C55-36BA-4FAE-AFEA-7B351F49D8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10E1A7-4D8F-47A0-93DB-D54BA456AC81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C0CFFB-115D-406F-A7B3-B1010F7EDE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C3AE5D-0BF8-4E49-8DD2-21ACBFBC3F03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07EDB-3ADC-409A-90DE-7F1B4673E9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9B3195-3510-437D-B753-6F0F5ABB165F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C25550-67DF-4C1F-9AC9-70A347FACB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AB62D5-0962-455D-9FFB-9A01A5ED0647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FA8E05-089C-4A69-8C9D-494D85EDD3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E2D01E-148B-4C96-8DAB-49816FA0069D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46B971-0CFE-4211-B61D-CD6E595CBC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212144-C642-426A-9D22-425521AE8EC9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B09F49-D41D-466C-9B04-133463C028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46186-183E-4156-BC72-7F70F483A7F0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EFC7D-5CFC-4CB0-A43E-40EF018BB8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ABED33-4A8C-49FB-8126-4B09926AD755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474150-2B21-4898-8400-EC3246C288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10E1A7-4D8F-47A0-93DB-D54BA456AC81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C0CFFB-115D-406F-A7B3-B1010F7EDE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C3AE5D-0BF8-4E49-8DD2-21ACBFBC3F03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07EDB-3ADC-409A-90DE-7F1B4673E9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6DD65E64-43F8-46A5-A0D5-592FA9A35F71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124029DC-CC7C-45E5-A9FA-C2CAB36536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DD65E64-43F8-46A5-A0D5-592FA9A35F71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24029DC-CC7C-45E5-A9FA-C2CAB36536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DD65E64-43F8-46A5-A0D5-592FA9A35F71}" type="datetimeFigureOut">
              <a:rPr lang="ru-RU" smtClean="0"/>
              <a:pPr>
                <a:defRPr/>
              </a:pPr>
              <a:t>29.05.2024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24029DC-CC7C-45E5-A9FA-C2CAB36536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42910" y="2143116"/>
            <a:ext cx="8249570" cy="3518132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ПОДГОТОВКА ПРЕЗЕНТАЦИИ  К ЗАЩИТЕ  </a:t>
            </a:r>
            <a:br>
              <a:rPr lang="ru-RU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ДИПЛОМНОЙ РАБОТЫ </a:t>
            </a:r>
            <a:br>
              <a:rPr lang="ru-RU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i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3419772" y="5827167"/>
            <a:ext cx="25923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Борисоглебск, 2020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  <p:sp>
        <p:nvSpPr>
          <p:cNvPr id="14341" name="Прямоугольник 4"/>
          <p:cNvSpPr>
            <a:spLocks noChangeArrowheads="1"/>
          </p:cNvSpPr>
          <p:nvPr/>
        </p:nvSpPr>
        <p:spPr bwMode="auto">
          <a:xfrm>
            <a:off x="1214414" y="285729"/>
            <a:ext cx="792958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Бюджетное  профессиональное образовательное учреждение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Воронежской области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«Борисоглебский медицинский колледж»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192882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188" y="333375"/>
            <a:ext cx="8137525" cy="576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База исследования: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БУЗ ВО «Борисоглебская РБ».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188" y="908050"/>
            <a:ext cx="8137525" cy="5762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 исследования: </a:t>
            </a:r>
            <a:r>
              <a:rPr lang="ru-RU" sz="2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105 респондентов (пациенты женской консультации, гинекологического отделения стационара)</a:t>
            </a:r>
          </a:p>
        </p:txBody>
      </p:sp>
      <p:sp>
        <p:nvSpPr>
          <p:cNvPr id="23556" name="TextBox 6"/>
          <p:cNvSpPr txBox="1">
            <a:spLocks noChangeArrowheads="1"/>
          </p:cNvSpPr>
          <p:nvPr/>
        </p:nvSpPr>
        <p:spPr bwMode="auto">
          <a:xfrm>
            <a:off x="323850" y="1484313"/>
            <a:ext cx="8642350" cy="52168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Метод исследования: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Анкетирование</a:t>
            </a:r>
            <a:endParaRPr lang="ru-RU" sz="9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Анкета №1 </a:t>
            </a: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«Исследование </a:t>
            </a:r>
            <a:r>
              <a:rPr lang="ru-RU" sz="2000" i="1" u="sng" dirty="0">
                <a:latin typeface="Times New Roman" pitchFamily="18" charset="0"/>
                <a:cs typeface="Times New Roman" pitchFamily="18" charset="0"/>
              </a:rPr>
              <a:t>роли среднего медицинского работника в санитарно-просветительной работе в первом триместре беременности»</a:t>
            </a:r>
          </a:p>
          <a:p>
            <a:pPr algn="ctr"/>
            <a:r>
              <a:rPr lang="ru-RU" sz="2000" i="1" u="sng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для беременных женщин, находящихся на первом триместре беременности)</a:t>
            </a: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Анкета №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«Исследование </a:t>
            </a:r>
            <a:r>
              <a:rPr lang="ru-RU" sz="2000" i="1" u="sng" dirty="0">
                <a:latin typeface="Times New Roman" pitchFamily="18" charset="0"/>
                <a:cs typeface="Times New Roman" pitchFamily="18" charset="0"/>
              </a:rPr>
              <a:t>роли среднего медицинского работника в санитарно-просветительной работе во втором триместре беременности»</a:t>
            </a:r>
          </a:p>
          <a:p>
            <a:pPr algn="ctr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(для беременных женщин, находящихся на втором триместре беременности)</a:t>
            </a:r>
            <a:endParaRPr lang="ru-RU" sz="2000" i="1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Анкета №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«Исследование </a:t>
            </a:r>
            <a:r>
              <a:rPr lang="ru-RU" sz="2000" i="1" u="sng" dirty="0">
                <a:latin typeface="Times New Roman" pitchFamily="18" charset="0"/>
                <a:cs typeface="Times New Roman" pitchFamily="18" charset="0"/>
              </a:rPr>
              <a:t>роли среднего медицинского работника в санитарно-просветительной работе в третьем триместре беременности»</a:t>
            </a:r>
          </a:p>
          <a:p>
            <a:pPr algn="ctr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(для беременных женщин, находящихся на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третьем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триместре беременности)</a:t>
            </a: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Анкета №4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>
                <a:latin typeface="Times New Roman" pitchFamily="18" charset="0"/>
                <a:cs typeface="Times New Roman" pitchFamily="18" charset="0"/>
              </a:rPr>
              <a:t>«Исследование значимых методов, форм и средств, применяемых в санитарно-просветительной работе средним медицинским работником»</a:t>
            </a:r>
          </a:p>
          <a:p>
            <a:pPr algn="ctr"/>
            <a:r>
              <a:rPr lang="ru-RU" sz="2000" i="1" u="sng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для беременных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женщин)</a:t>
            </a:r>
            <a:endParaRPr lang="ru-RU" sz="2000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>
            <a:normAutofit/>
          </a:bodyPr>
          <a:lstStyle/>
          <a:p>
            <a:pPr algn="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 по содержанию слайдов</a:t>
            </a:r>
            <a: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мультимедийной</a:t>
            </a: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презентации</a:t>
            </a:r>
            <a:endParaRPr lang="ru-RU" sz="22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1000100" y="1495325"/>
            <a:ext cx="8036396" cy="5362675"/>
          </a:xfrm>
        </p:spPr>
        <p:txBody>
          <a:bodyPr>
            <a:normAutofit fontScale="77500" lnSpcReduction="20000"/>
          </a:bodyPr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Шестой-двенадцатый слайд</a:t>
            </a:r>
          </a:p>
          <a:p>
            <a:pPr marL="0" indent="0" algn="ctr" eaLnBrk="1" hangingPunct="1">
              <a:buFont typeface="Arial" charset="0"/>
              <a:buNone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sz="36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Демонстрация графиков практической части</a:t>
            </a:r>
          </a:p>
          <a:p>
            <a:pPr marL="0" indent="0" algn="ctr" eaLnBrk="1" hangingPunct="1">
              <a:buFont typeface="Arial" charset="0"/>
              <a:buNone/>
            </a:pPr>
            <a:endParaRPr lang="ru-RU" sz="3600" b="1" i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Результаты и обсуждение анкетирования оформляются в виде:</a:t>
            </a:r>
          </a:p>
          <a:p>
            <a:pPr marL="0" indent="0" eaLnBrk="1" hangingPunct="1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таблиц (простые, групповые, комбинационные);</a:t>
            </a:r>
          </a:p>
          <a:p>
            <a:pPr marL="0" indent="0" eaLnBrk="1" hangingPunct="1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диаграмм (секторная, ленточная, фигурная, линейная);</a:t>
            </a:r>
          </a:p>
          <a:p>
            <a:pPr marL="0" indent="0" eaLnBrk="1" hangingPunct="1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схем (опорных конспектов);</a:t>
            </a:r>
          </a:p>
          <a:p>
            <a:pPr marL="0" indent="0" eaLnBrk="1" hangingPunct="1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графиков.</a:t>
            </a:r>
          </a:p>
          <a:p>
            <a:pPr marL="0" indent="0" eaLnBrk="1" hangingPunct="1">
              <a:buFont typeface="Arial" charset="0"/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sz="2800" b="1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 smtClean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ъект 2"/>
          <p:cNvSpPr>
            <a:spLocks noGrp="1"/>
          </p:cNvSpPr>
          <p:nvPr>
            <p:ph idx="4294967295"/>
          </p:nvPr>
        </p:nvSpPr>
        <p:spPr>
          <a:xfrm>
            <a:off x="1000100" y="981075"/>
            <a:ext cx="8143900" cy="5400675"/>
          </a:xfrm>
        </p:spPr>
        <p:txBody>
          <a:bodyPr>
            <a:normAutofit fontScale="77500" lnSpcReduction="20000"/>
          </a:bodyPr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Шестой-двенадцатый слайд</a:t>
            </a:r>
          </a:p>
          <a:p>
            <a:pPr marL="0" indent="0" eaLnBrk="1" hangingPunct="1">
              <a:buFont typeface="Arial" charset="0"/>
              <a:buNone/>
            </a:pP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графических изображениях указываются самые важные процентные показатели исследования, согласно задачам.</a:t>
            </a:r>
          </a:p>
          <a:p>
            <a:pPr marL="0" indent="0" eaLnBrk="1" hangingPunct="1">
              <a:buFont typeface="Arial" charset="0"/>
              <a:buNone/>
            </a:pP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Графические изображения показателей исследования  должны быть:</a:t>
            </a:r>
          </a:p>
          <a:p>
            <a:pPr marL="0" indent="0" eaLnBrk="1" hangingPunct="1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конкретными и понятными;</a:t>
            </a:r>
          </a:p>
          <a:p>
            <a:pPr marL="0" indent="0" eaLnBrk="1" hangingPunct="1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пронумерованными;</a:t>
            </a:r>
          </a:p>
          <a:p>
            <a:pPr marL="0" indent="0" eaLnBrk="1" hangingPunct="1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четкими заголовками;</a:t>
            </a:r>
          </a:p>
          <a:p>
            <a:pPr marL="0" indent="0" eaLnBrk="1" hangingPunct="1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наименьшим количеством надписей.</a:t>
            </a:r>
          </a:p>
          <a:p>
            <a:pPr marL="0" indent="0" eaLnBrk="1" hangingPunct="1"/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sz="2800" b="1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Прямоугольник 4"/>
          <p:cNvSpPr>
            <a:spLocks noChangeArrowheads="1"/>
          </p:cNvSpPr>
          <p:nvPr/>
        </p:nvSpPr>
        <p:spPr bwMode="auto">
          <a:xfrm>
            <a:off x="250825" y="188913"/>
            <a:ext cx="85693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Диаграмма №1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Роль среднего медицинского работника в санитарно - просветительской  работе в первом, втором и третьем триместрах беременности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0" y="836712"/>
          <a:ext cx="9144000" cy="602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>
            <a:normAutofit/>
          </a:bodyPr>
          <a:lstStyle/>
          <a:p>
            <a:pPr algn="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 по содержанию слайдов</a:t>
            </a:r>
            <a: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мультимедийной</a:t>
            </a: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презентации</a:t>
            </a:r>
            <a:endParaRPr lang="ru-RU" sz="22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806772" y="1628800"/>
            <a:ext cx="8013700" cy="4065587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</a:rPr>
              <a:t>Тринадцатый слайд</a:t>
            </a:r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3200" b="1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Количество выводов не должно быть меньше поставленных задач. 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Выводы должны быть: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чёткими;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ясными;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отражать полученные результаты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7943848" cy="90805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egoe Print"/>
              </a:rPr>
              <a:t/>
            </a:r>
            <a:br>
              <a:rPr lang="ru-RU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egoe Print"/>
              </a:rPr>
            </a:br>
            <a:r>
              <a:rPr lang="ru-RU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egoe Print"/>
              </a:rPr>
              <a:t/>
            </a:r>
            <a:br>
              <a:rPr lang="ru-RU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egoe Print"/>
              </a:rPr>
            </a:br>
            <a:r>
              <a:rPr lang="ru-RU" sz="5300" b="1" dirty="0" smtClean="0">
                <a:solidFill>
                  <a:schemeClr val="tx1"/>
                </a:solidFill>
                <a:effectLst/>
              </a:rPr>
              <a:t>Выводы:</a:t>
            </a:r>
            <a:r>
              <a:rPr lang="ru-RU" sz="53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egoe Print"/>
              </a:rPr>
              <a:t/>
            </a:r>
            <a:br>
              <a:rPr lang="ru-RU" sz="53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egoe Print"/>
              </a:rPr>
            </a:br>
            <a:endParaRPr lang="ru-RU" sz="5300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464454" cy="5357850"/>
          </a:xfrm>
        </p:spPr>
        <p:txBody>
          <a:bodyPr>
            <a:normAutofit fontScale="92500" lnSpcReduction="10000"/>
          </a:bodyPr>
          <a:lstStyle/>
          <a:p>
            <a:pPr marL="179388" lvl="1" indent="0" eaLnBrk="1" hangingPunct="1">
              <a:spcBef>
                <a:spcPct val="0"/>
              </a:spcBef>
              <a:buFont typeface="Courier New" pitchFamily="49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 время беременности в женском организме происходят  функциональные изменения, согласно физиологии.</a:t>
            </a:r>
          </a:p>
          <a:p>
            <a:pPr marL="0" indent="0">
              <a:spcBef>
                <a:spcPct val="0"/>
              </a:spcBef>
              <a:tabLst>
                <a:tab pos="0" algn="l"/>
                <a:tab pos="84138" algn="l"/>
                <a:tab pos="182563" algn="l"/>
              </a:tabLst>
            </a:pPr>
            <a:endParaRPr lang="ru-RU" sz="2000" b="1" dirty="0" smtClean="0">
              <a:latin typeface="Times New Roman" pitchFamily="18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</a:rPr>
              <a:t>2.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Роль среднего медицинского работника в санитарно-        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просветительной работе недостаточна в первом триместре беременности беременности.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Роль среднего медицинского работника в санитарно-просветительной   работе недостаточна во втором триместре беременности.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Роль среднего медицинского работника  в санитарно-просветительной работе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недостаточна в третьем триместре беременности.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b="1" dirty="0" smtClean="0">
              <a:solidFill>
                <a:srgbClr val="D21EAB"/>
              </a:solidFill>
              <a:latin typeface="Times New Roman" pitchFamily="18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</a:rPr>
              <a:t>5.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Средний медицинский работник в практическом здравоохранении  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недостаточно применяет формы и средства санитарно-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просветительной работы для беременных женщин.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Arial" charset="0"/>
            </a:endParaRPr>
          </a:p>
          <a:p>
            <a:pPr marL="0" indent="0">
              <a:buFont typeface="Arial" charset="0"/>
              <a:buNone/>
              <a:tabLst>
                <a:tab pos="0" algn="l"/>
                <a:tab pos="84138" algn="l"/>
                <a:tab pos="182563" algn="l"/>
              </a:tabLst>
            </a:pPr>
            <a:r>
              <a:rPr lang="ru-RU" sz="2000" b="1" i="1" dirty="0" smtClean="0">
                <a:solidFill>
                  <a:srgbClr val="FF0000"/>
                </a:solidFill>
                <a:latin typeface="Palatino Linotype" pitchFamily="18" charset="0"/>
              </a:rPr>
              <a:t>   </a:t>
            </a:r>
            <a:endParaRPr lang="ru-RU" sz="2000" dirty="0" smtClean="0">
              <a:solidFill>
                <a:schemeClr val="tx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>
            <a:normAutofit/>
          </a:bodyPr>
          <a:lstStyle/>
          <a:p>
            <a:pPr algn="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 по содержанию слайдов</a:t>
            </a:r>
            <a: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мультимедийной</a:t>
            </a: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презентации</a:t>
            </a:r>
            <a:endParaRPr lang="ru-RU" sz="22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1142984"/>
            <a:ext cx="7840688" cy="5094328"/>
          </a:xfrm>
        </p:spPr>
        <p:txBody>
          <a:bodyPr>
            <a:normAutofit fontScale="85000" lnSpcReduction="10000"/>
          </a:bodyPr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Четырнадцатый слайд</a:t>
            </a:r>
          </a:p>
          <a:p>
            <a:pPr marL="0" indent="0" algn="ctr" eaLnBrk="1" hangingPunct="1">
              <a:buFont typeface="Arial" charset="0"/>
              <a:buNone/>
            </a:pPr>
            <a:endParaRPr lang="ru-RU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Рекомендации.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сделанным выводам необходимо сделать рекомендации.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требования к рекомендациям:</a:t>
            </a:r>
          </a:p>
          <a:p>
            <a:pPr marL="0" indent="0" eaLnBrk="1" hangingPunct="1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нумеруются;</a:t>
            </a:r>
          </a:p>
          <a:p>
            <a:pPr marL="0" indent="0" eaLnBrk="1" hangingPunct="1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указывается название;</a:t>
            </a:r>
          </a:p>
          <a:p>
            <a:pPr marL="0" indent="0" eaLnBrk="1" hangingPunct="1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определяются для кого (пациенты, родственники, медицинские работники);</a:t>
            </a:r>
          </a:p>
          <a:p>
            <a:pPr marL="0" indent="0" eaLnBrk="1" hangingPunct="1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указывается место практического применения (отделение, школа, санаторий и т.п.).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3"/>
          <p:cNvSpPr>
            <a:spLocks noChangeArrowheads="1"/>
          </p:cNvSpPr>
          <p:nvPr/>
        </p:nvSpPr>
        <p:spPr bwMode="auto">
          <a:xfrm>
            <a:off x="1000099" y="0"/>
            <a:ext cx="8143901" cy="617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-114300" algn="l"/>
              </a:tabLst>
            </a:pPr>
            <a:r>
              <a:rPr lang="ru-RU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Рекомендации</a:t>
            </a:r>
            <a:endParaRPr lang="ru-RU" dirty="0">
              <a:solidFill>
                <a:srgbClr val="FFFF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-114300" algn="l"/>
              </a:tabLs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беременных женщин:</a:t>
            </a:r>
          </a:p>
          <a:p>
            <a:pPr>
              <a:lnSpc>
                <a:spcPct val="150000"/>
              </a:lnSpc>
              <a:tabLst>
                <a:tab pos="-114300" algn="l"/>
              </a:tabLs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№1.Памятка «Функциональные изменения  женщины во время беременности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«Подготовка к грудному вскармливанию» (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женская консультация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-114300" algn="l"/>
              </a:tabLs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№2.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Лекция «Посещайте школу 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будущих родителей» (поликлиника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-114300" algn="l"/>
              </a:tabLs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№3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Буклет: 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«Правильное питание беременной женщины», «Комплекс физических упражнений во время беременности», «Реабилитация после родов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-114300" algn="l"/>
              </a:tabLst>
            </a:pPr>
            <a:r>
              <a:rPr lang="ru-RU" sz="1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медицинских работников:</a:t>
            </a:r>
          </a:p>
          <a:p>
            <a:pPr>
              <a:lnSpc>
                <a:spcPct val="150000"/>
              </a:lnSpc>
              <a:tabLst>
                <a:tab pos="-114300" algn="l"/>
              </a:tabLs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№1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Проведение консультаций: 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«Особенности ухода за телом во время беременности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«Беременность и факторы риска», «Гигиена питания» 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(для беременных женщин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-114300" algn="l"/>
              </a:tabLs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№2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Проведение рекомендаций 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«Возникающие проблемы во время беременности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«Профилактика токсикоза» (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беременных женщин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-114300" algn="l"/>
              </a:tabLs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№3.Беседы-лекции: «Здоровое питание беременных», «В ожидании ребенка» (для беременных женщин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-114300" algn="l"/>
              </a:tabLs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№4. Открыть школу для будущих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родителей «Мы ждем малыша» (на базе поликлиники).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>
            <a:normAutofit/>
          </a:bodyPr>
          <a:lstStyle/>
          <a:p>
            <a:pPr algn="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 по содержанию слайдов</a:t>
            </a:r>
            <a: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мультимедийной</a:t>
            </a: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презентации</a:t>
            </a:r>
            <a:endParaRPr lang="ru-RU" sz="22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611188" y="1916113"/>
            <a:ext cx="8229600" cy="413702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Последний слайд</a:t>
            </a:r>
          </a:p>
          <a:p>
            <a:pPr algn="ctr">
              <a:buFont typeface="Arial" charset="0"/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конце презентации желательно поместить слайд, с текстом 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«Спасибо за внимание»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00100" y="2116832"/>
            <a:ext cx="7697044" cy="16002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Спасибо за внимание</a:t>
            </a:r>
            <a:endParaRPr lang="ru-RU" sz="48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>
            <a:normAutofit/>
          </a:bodyPr>
          <a:lstStyle/>
          <a:p>
            <a:pPr algn="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 по содержанию слайдов</a:t>
            </a:r>
            <a: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мультимедийной</a:t>
            </a: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презентации</a:t>
            </a:r>
            <a:endParaRPr lang="ru-RU" sz="22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>
          <a:xfrm>
            <a:off x="1000100" y="1268760"/>
            <a:ext cx="7686700" cy="5184575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buFont typeface="Arial" charset="0"/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Общие требования к презентации</a:t>
            </a:r>
            <a:endParaRPr lang="ru-RU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1.Для презентации ВКР необходимо 10—15 слайдов (общая продолжительность не более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 минут).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2.Соблюдайте единый стиль оформления.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3.Для фона выбирайте более холодные тона.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4.На одном слайде рекомендуется использовать не более трех цветов.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5.Не стоит заполнять один слайд слишком большим объемом информации.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6.На одном слайде необходимо располагать не более 4 рисунков.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eaLnBrk="1" hangingPunct="1">
              <a:buFont typeface="Arial" charset="0"/>
              <a:buNone/>
            </a:pP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endParaRPr lang="ru-RU" dirty="0" smtClean="0">
              <a:solidFill>
                <a:srgbClr val="40404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340768"/>
            <a:ext cx="77048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Font typeface="Arial" charset="0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>
            <a:normAutofit/>
          </a:bodyPr>
          <a:lstStyle/>
          <a:p>
            <a:pPr algn="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 по содержанию слайдов</a:t>
            </a:r>
            <a: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мультимедийной</a:t>
            </a: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презентации</a:t>
            </a:r>
            <a:endParaRPr lang="ru-RU" sz="22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>
          <a:xfrm>
            <a:off x="1000100" y="1556792"/>
            <a:ext cx="8143900" cy="4752528"/>
          </a:xfrm>
        </p:spPr>
        <p:txBody>
          <a:bodyPr>
            <a:normAutofit fontScale="85000" lnSpcReduction="20000"/>
          </a:bodyPr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Первый слайд (титульный)</a:t>
            </a:r>
          </a:p>
          <a:p>
            <a:pPr marL="0" indent="0" algn="ctr" eaLnBrk="1" hangingPunct="1">
              <a:buFont typeface="Arial" charset="0"/>
              <a:buNone/>
            </a:pPr>
            <a:endParaRPr lang="ru-RU" sz="17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sz="3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фоне которого учащийся  представляет:</a:t>
            </a:r>
          </a:p>
          <a:p>
            <a:pPr marL="0" indent="0" eaLnBrk="1" hangingPunct="1"/>
            <a:r>
              <a:rPr lang="ru-RU" sz="3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тему исследовательской работы;</a:t>
            </a:r>
          </a:p>
          <a:p>
            <a:pPr marL="0" indent="0" eaLnBrk="1" hangingPunct="1"/>
            <a:r>
              <a:rPr lang="ru-RU" sz="3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специальность;</a:t>
            </a:r>
          </a:p>
          <a:p>
            <a:pPr marL="0" indent="0" eaLnBrk="1" hangingPunct="1"/>
            <a:r>
              <a:rPr lang="ru-RU" sz="3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фамилию, имя автора;</a:t>
            </a:r>
          </a:p>
          <a:p>
            <a:pPr marL="0" indent="0" eaLnBrk="1" hangingPunct="1"/>
            <a:r>
              <a:rPr lang="ru-RU" sz="3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фамилию, имя руководителя;</a:t>
            </a:r>
          </a:p>
          <a:p>
            <a:pPr marL="0" indent="0" eaLnBrk="1" hangingPunct="1"/>
            <a:r>
              <a:rPr lang="ru-RU" sz="3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защиты.</a:t>
            </a:r>
          </a:p>
          <a:p>
            <a:pPr marL="0" indent="0" algn="ctr" eaLnBrk="1" hangingPunct="1">
              <a:buFont typeface="Arial" charset="0"/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/>
            <a:endParaRPr lang="ru-RU" dirty="0" smtClean="0">
              <a:solidFill>
                <a:srgbClr val="40404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4"/>
          <p:cNvSpPr>
            <a:spLocks noChangeArrowheads="1"/>
          </p:cNvSpPr>
          <p:nvPr/>
        </p:nvSpPr>
        <p:spPr bwMode="auto">
          <a:xfrm>
            <a:off x="0" y="0"/>
            <a:ext cx="9144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Бюджетное профессиональное образовательное учреждение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Воронежской области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«Борисоглебский медицинский колледж»</a:t>
            </a:r>
          </a:p>
          <a:p>
            <a:pPr algn="ctr"/>
            <a:r>
              <a:rPr lang="ru-RU" sz="2400" i="1" dirty="0"/>
              <a:t> </a:t>
            </a:r>
            <a:br>
              <a:rPr lang="ru-RU" sz="2400" i="1" dirty="0"/>
            </a:br>
            <a:r>
              <a:rPr lang="ru-RU" sz="2400" b="1" dirty="0" smtClean="0"/>
              <a:t>ДИПЛОМНАЯ</a:t>
            </a:r>
            <a:r>
              <a:rPr lang="ru-RU" sz="2400" i="1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400" b="1" i="1" dirty="0"/>
              <a:t> </a:t>
            </a:r>
          </a:p>
          <a:p>
            <a:pPr algn="ctr"/>
            <a:r>
              <a:rPr lang="ru-RU" sz="2400" i="1" dirty="0"/>
              <a:t>Специальность </a:t>
            </a:r>
            <a:r>
              <a:rPr lang="ru-RU" sz="2400" i="1" dirty="0" smtClean="0"/>
              <a:t>34.02.01 Сестринское дело</a:t>
            </a:r>
            <a:endParaRPr lang="ru-RU" sz="2400" i="1" dirty="0"/>
          </a:p>
          <a:p>
            <a:pPr algn="ctr"/>
            <a:r>
              <a:rPr lang="ru-RU" sz="2400" i="1" dirty="0"/>
              <a:t/>
            </a:r>
            <a:br>
              <a:rPr lang="ru-RU" sz="2400" i="1" dirty="0"/>
            </a:br>
            <a:r>
              <a:rPr lang="ru-RU" sz="2400" b="1" i="1" dirty="0" smtClean="0"/>
              <a:t>«Исследование роли </a:t>
            </a:r>
            <a:r>
              <a:rPr lang="ru-RU" sz="2400" b="1" i="1" dirty="0"/>
              <a:t>среднего медицинского работника в санитарно – просветительской </a:t>
            </a:r>
            <a:r>
              <a:rPr lang="ru-RU" sz="2400" b="1" i="1" dirty="0" smtClean="0"/>
              <a:t>работе при функциональных изменениях женского организма во время беременности»</a:t>
            </a:r>
            <a:r>
              <a:rPr lang="ru-RU" sz="2400" i="1" dirty="0"/>
              <a:t/>
            </a:r>
            <a:br>
              <a:rPr lang="ru-RU" sz="2400" i="1" dirty="0"/>
            </a:br>
            <a:endParaRPr lang="ru-RU" sz="2400" i="1" dirty="0"/>
          </a:p>
          <a:p>
            <a:pPr algn="ctr"/>
            <a:r>
              <a:rPr lang="ru-RU" sz="2400" i="1" dirty="0" smtClean="0"/>
              <a:t>Работу выполнила: Иванова Валентина Петровна</a:t>
            </a:r>
            <a:r>
              <a:rPr lang="ru-RU" sz="2400" i="1" dirty="0"/>
              <a:t/>
            </a:r>
            <a:br>
              <a:rPr lang="ru-RU" sz="2400" i="1" dirty="0"/>
            </a:br>
            <a:r>
              <a:rPr lang="ru-RU" sz="2400" i="1" dirty="0" smtClean="0"/>
              <a:t>Руководитель: Петрова Анна Николаевна</a:t>
            </a:r>
            <a:r>
              <a:rPr lang="ru-RU" sz="2400" b="1" i="1" dirty="0"/>
              <a:t/>
            </a:r>
            <a:br>
              <a:rPr lang="ru-RU" sz="2400" b="1" i="1" dirty="0"/>
            </a:br>
            <a:endParaRPr lang="ru-RU" sz="2400" i="1" dirty="0"/>
          </a:p>
          <a:p>
            <a:pPr algn="ctr"/>
            <a:r>
              <a:rPr lang="ru-RU" sz="2400" b="1" i="1" dirty="0"/>
              <a:t>г. </a:t>
            </a:r>
            <a:r>
              <a:rPr lang="ru-RU" sz="2400" b="1" i="1" dirty="0" smtClean="0"/>
              <a:t>Борисоглебск, 2020 </a:t>
            </a:r>
            <a:r>
              <a:rPr lang="ru-RU" sz="2400" b="1" i="1" dirty="0"/>
              <a:t>год</a:t>
            </a:r>
            <a:r>
              <a:rPr lang="ru-RU" sz="2400" i="1" dirty="0"/>
              <a:t/>
            </a:r>
            <a:br>
              <a:rPr lang="ru-RU" sz="2400" i="1" dirty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>
            <a:normAutofit/>
          </a:bodyPr>
          <a:lstStyle/>
          <a:p>
            <a:pPr algn="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 по содержанию слайдов</a:t>
            </a:r>
            <a: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мультимедийной</a:t>
            </a: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презентации</a:t>
            </a:r>
            <a:endParaRPr lang="ru-RU" sz="22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734764" y="1556792"/>
            <a:ext cx="8013700" cy="4208462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ru-RU" b="1" dirty="0" smtClean="0">
                <a:solidFill>
                  <a:srgbClr val="404040"/>
                </a:solidFill>
              </a:rPr>
              <a:t>    </a:t>
            </a:r>
            <a:r>
              <a:rPr lang="ru-RU" sz="2800" b="1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Второй слайд</a:t>
            </a:r>
            <a:endParaRPr lang="ru-RU" sz="3600" b="1" dirty="0" smtClean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Содержит:</a:t>
            </a:r>
          </a:p>
          <a:p>
            <a:r>
              <a:rPr lang="ru-RU" sz="3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(определяется  названием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дипломной работы 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3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исследования</a:t>
            </a:r>
            <a:r>
              <a:rPr lang="ru-RU" sz="3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(при этом в формулировке должны присутствовать глаголы типа - изучить, рассмотреть, раскрыть, проанализировать, определить и т.п.).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Текст 2"/>
          <p:cNvSpPr txBox="1">
            <a:spLocks/>
          </p:cNvSpPr>
          <p:nvPr/>
        </p:nvSpPr>
        <p:spPr bwMode="auto">
          <a:xfrm>
            <a:off x="395288" y="260648"/>
            <a:ext cx="8137525" cy="1512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Цель работы: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Исследовать функциональные изменения женского организма во время беременности и выявить роль среднего медицинского работника в санитарно – просветительской работе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lang="ru-RU" sz="9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5301208"/>
            <a:ext cx="76327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Исследовать применяемые на практике средним медицинским работником методы, формы и средства в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санпросвет работе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беременных женщин.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8313" y="2996952"/>
            <a:ext cx="8353425" cy="792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Исследовать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роль среднего медицинского работника в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санпросвет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работе в первом триместре беременности.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717032"/>
            <a:ext cx="8064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Исследовать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роль среднего медицинского работника в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санпросвет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работе во втором триместре беременности.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4437112"/>
            <a:ext cx="7488238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Исследовать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роль среднего медицинского работника в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санпросвет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работе в третьем триместре беременности.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7"/>
          <p:cNvSpPr/>
          <p:nvPr/>
        </p:nvSpPr>
        <p:spPr>
          <a:xfrm>
            <a:off x="467544" y="2276872"/>
            <a:ext cx="8353425" cy="792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Исследовать функциональные изменения женского организма во время беременности.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>
            <a:normAutofit/>
          </a:bodyPr>
          <a:lstStyle/>
          <a:p>
            <a:pPr algn="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 по содержанию слайдов</a:t>
            </a:r>
            <a: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мультимедийной</a:t>
            </a: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презентации</a:t>
            </a:r>
            <a:endParaRPr lang="ru-RU" sz="22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1259780" y="1556792"/>
            <a:ext cx="763270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Третий- четвертый слайд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32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содержит обзор  литературы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Основной материал излагается: </a:t>
            </a:r>
          </a:p>
          <a:p>
            <a:pPr marL="0" indent="0" eaLnBrk="1" hangingPunct="1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сжатой форме;</a:t>
            </a:r>
          </a:p>
          <a:p>
            <a:pPr marL="0" indent="0" eaLnBrk="1" hangingPunct="1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логической последовательности;</a:t>
            </a:r>
          </a:p>
          <a:p>
            <a:pPr marL="0" indent="0" eaLnBrk="1" hangingPunct="1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виде графических блоков со стрелками, таблиц, схем, рисунков.</a:t>
            </a:r>
            <a:endParaRPr lang="ru-RU" sz="3200" dirty="0" smtClean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/>
            <a:endParaRPr lang="ru-RU" dirty="0" smtClean="0">
              <a:solidFill>
                <a:srgbClr val="40404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4"/>
          <p:cNvSpPr>
            <a:spLocks noChangeArrowheads="1"/>
          </p:cNvSpPr>
          <p:nvPr/>
        </p:nvSpPr>
        <p:spPr bwMode="auto">
          <a:xfrm>
            <a:off x="179388" y="0"/>
            <a:ext cx="89646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Функциональные изменения женского организма во время беременности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59" y="908050"/>
          <a:ext cx="8462992" cy="5696903"/>
        </p:xfrm>
        <a:graphic>
          <a:graphicData uri="http://schemas.openxmlformats.org/drawingml/2006/table">
            <a:tbl>
              <a:tblPr/>
              <a:tblGrid>
                <a:gridCol w="4230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2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3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Дыхательная система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аложенность носа, иногда носовые кровотечения, на 16— 40-й неделе беременности потребление кислорода увеличивается на 15—20%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Мочевыделительная система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частые позывы к мочеиспусканию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Сердечно- сосудистая система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застой крови в венах ног и появление в связи с этим отека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4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Психологические реакции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изменения настроения: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— великая радость сменяется глубокой подавленностью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— слезы без особых видимых причин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Пищеварительная система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ошнота, рвота, изжога, вздутие живота и запор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5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Кожный покров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образование рубцов  на животе, молочных железах, бедрах и ягодицах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Обменные процессы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величение массы тела в среднем на 8 - 12 кг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>
            <a:normAutofit/>
          </a:bodyPr>
          <a:lstStyle/>
          <a:p>
            <a:pPr algn="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 по содержанию слайдов</a:t>
            </a:r>
            <a: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мультимедийной</a:t>
            </a:r>
            <a:r>
              <a:rPr lang="ru-RU" sz="22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презентации</a:t>
            </a:r>
            <a:endParaRPr lang="ru-RU" sz="22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1000100" y="1296144"/>
            <a:ext cx="7893075" cy="5445224"/>
          </a:xfrm>
        </p:spPr>
        <p:txBody>
          <a:bodyPr>
            <a:normAutofit fontScale="70000" lnSpcReduction="20000"/>
          </a:bodyPr>
          <a:lstStyle/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404040"/>
                </a:solidFill>
              </a:rPr>
              <a:t>    </a:t>
            </a:r>
            <a:r>
              <a:rPr lang="ru-RU" sz="4600" b="1" dirty="0" smtClean="0">
                <a:solidFill>
                  <a:schemeClr val="tx1"/>
                </a:solidFill>
                <a:latin typeface="Times New Roman" pitchFamily="18" charset="0"/>
              </a:rPr>
              <a:t>Пятый слайд</a:t>
            </a:r>
            <a:endParaRPr lang="ru-RU" sz="4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Содержит исследовательскую часть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 исследования -  респонденты (пациенты, средние медицинские работники и т.п.) - количество, пол, возраст;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база исследования (полное название организации, в которой проводилось исследование);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методы исследования (анкетирование, опрос, анализ и т.п.) - указать авторов литературы из которых были взяты методы.</a:t>
            </a:r>
          </a:p>
          <a:p>
            <a:pPr algn="ctr">
              <a:buFont typeface="Arial" charset="0"/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Анкеты необходимо пронумеровать, дать название, указать для кого (для среднего медицинского работника, пациента, родственников).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</TotalTime>
  <Words>1094</Words>
  <Application>Microsoft Office PowerPoint</Application>
  <PresentationFormat>Экран (4:3)</PresentationFormat>
  <Paragraphs>170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35" baseType="lpstr">
      <vt:lpstr>Arial</vt:lpstr>
      <vt:lpstr>Calibri</vt:lpstr>
      <vt:lpstr>Corbel</vt:lpstr>
      <vt:lpstr>Courier New</vt:lpstr>
      <vt:lpstr>Franklin Gothic Book</vt:lpstr>
      <vt:lpstr>Franklin Gothic Medium</vt:lpstr>
      <vt:lpstr>Gill Sans MT</vt:lpstr>
      <vt:lpstr>Palatino Linotype</vt:lpstr>
      <vt:lpstr>Segoe Print</vt:lpstr>
      <vt:lpstr>Times New Roman</vt:lpstr>
      <vt:lpstr>Verdana</vt:lpstr>
      <vt:lpstr>Wingdings 2</vt:lpstr>
      <vt:lpstr>Wingdings 3</vt:lpstr>
      <vt:lpstr>Солнцестояние</vt:lpstr>
      <vt:lpstr>Трек</vt:lpstr>
      <vt:lpstr>1_Трек</vt:lpstr>
      <vt:lpstr>   ПОДГОТОВКА ПРЕЗЕНТАЦИИ  К ЗАЩИТЕ   ДИПЛОМНОЙ РАБОТЫ                                                         </vt:lpstr>
      <vt:lpstr>Рекомендации по содержанию слайдов  мультимедийной презентации</vt:lpstr>
      <vt:lpstr>Рекомендации по содержанию слайдов  мультимедийной презентации</vt:lpstr>
      <vt:lpstr>Презентация PowerPoint</vt:lpstr>
      <vt:lpstr>Рекомендации по содержанию слайдов  мультимедийной презентации</vt:lpstr>
      <vt:lpstr>Презентация PowerPoint</vt:lpstr>
      <vt:lpstr>Рекомендации по содержанию слайдов  мультимедийной презентации</vt:lpstr>
      <vt:lpstr>Презентация PowerPoint</vt:lpstr>
      <vt:lpstr>Рекомендации по содержанию слайдов  мультимедийной презентации</vt:lpstr>
      <vt:lpstr>Презентация PowerPoint</vt:lpstr>
      <vt:lpstr>Рекомендации по содержанию слайдов  мультимедийной презентации</vt:lpstr>
      <vt:lpstr>Презентация PowerPoint</vt:lpstr>
      <vt:lpstr>Презентация PowerPoint</vt:lpstr>
      <vt:lpstr>Рекомендации по содержанию слайдов  мультимедийной презентации</vt:lpstr>
      <vt:lpstr>  Выводы: </vt:lpstr>
      <vt:lpstr>Рекомендации по содержанию слайдов  мультимедийной презентации</vt:lpstr>
      <vt:lpstr>Презентация PowerPoint</vt:lpstr>
      <vt:lpstr>Рекомендации по содержанию слайдов  мультимедийной презентации</vt:lpstr>
      <vt:lpstr>Спасибо за внимание</vt:lpstr>
    </vt:vector>
  </TitlesOfParts>
  <Company>БМТ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БМТ</dc:creator>
  <cp:lastModifiedBy>ZamDirek</cp:lastModifiedBy>
  <cp:revision>41</cp:revision>
  <dcterms:created xsi:type="dcterms:W3CDTF">2015-02-13T06:58:53Z</dcterms:created>
  <dcterms:modified xsi:type="dcterms:W3CDTF">2024-05-29T12:22:15Z</dcterms:modified>
</cp:coreProperties>
</file>