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6" r:id="rId1"/>
  </p:sldMasterIdLst>
  <p:notesMasterIdLst>
    <p:notesMasterId r:id="rId23"/>
  </p:notesMasterIdLst>
  <p:handoutMasterIdLst>
    <p:handoutMasterId r:id="rId24"/>
  </p:handoutMasterIdLst>
  <p:sldIdLst>
    <p:sldId id="357" r:id="rId2"/>
    <p:sldId id="358" r:id="rId3"/>
    <p:sldId id="359" r:id="rId4"/>
    <p:sldId id="364" r:id="rId5"/>
    <p:sldId id="363" r:id="rId6"/>
    <p:sldId id="362" r:id="rId7"/>
    <p:sldId id="361" r:id="rId8"/>
    <p:sldId id="360" r:id="rId9"/>
    <p:sldId id="372" r:id="rId10"/>
    <p:sldId id="371" r:id="rId11"/>
    <p:sldId id="370" r:id="rId12"/>
    <p:sldId id="369" r:id="rId13"/>
    <p:sldId id="368" r:id="rId14"/>
    <p:sldId id="367" r:id="rId15"/>
    <p:sldId id="365" r:id="rId16"/>
    <p:sldId id="373" r:id="rId17"/>
    <p:sldId id="374" r:id="rId18"/>
    <p:sldId id="375" r:id="rId19"/>
    <p:sldId id="376" r:id="rId20"/>
    <p:sldId id="377" r:id="rId21"/>
    <p:sldId id="378" r:id="rId22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99B23B-EC83-4686-B30A-512413B5E67A}"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-84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20C13-2514-4D9C-8D4B-A10DA4FFD5A1}" type="datetime1">
              <a:rPr lang="ru-RU" smtClean="0"/>
              <a:t>22.04.2025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CC122-5347-4C75-98DE-0F72C4F255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428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7CA5-ECF1-43FF-A31E-6BD9B21B57BB}" type="datetime1">
              <a:rPr lang="ru-RU" smtClean="0"/>
              <a:t>22.04.2025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3B0CF2-7F87-4E02-A248-870047730F9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067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1042E67-0227-4BC3-82B0-5759BC2EE067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3052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3052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CDEFBE7-4C1B-4778-8B46-649E4193A0B2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CCFD91-7790-4468-A129-07AFFDDBA1C7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E41293-93E0-46D4-A151-C6BFE1D839E4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791C00-DC62-4142-9F6D-DA1C45AB977D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395BA2-92C5-4296-B336-F8334E18CE48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5DBA5C4-3A0B-44F2-A553-77BCC15D81C0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D601DC2-C9FF-4CCB-9CA8-59247185429A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900A0FC-F56C-4772-9C86-2C39F56A45E8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ADCC9AE-B7F3-45CB-BB2E-3222B2AEBBC3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E58623-7ACF-43A9-B9A8-787CA2B0B620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fld id="{E2826595-62FB-4CCD-B121-F144066977C5}" type="datetime1">
              <a:rPr lang="ru-RU" noProof="0" smtClean="0"/>
              <a:t>22.04.2025</a:t>
            </a:fld>
            <a:endParaRPr lang="ru-RU" noProof="0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БПОУ ВО «Борисоглебскмедколледж»</a:t>
            </a:r>
            <a:b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Семинар: Технологии отработки практических навыков на ПМ 02. </a:t>
            </a: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Докладчик: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Е.В.Скнарина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преподаватель</a:t>
            </a:r>
          </a:p>
          <a:p>
            <a:pPr marL="0" indent="0" algn="r">
              <a:buNone/>
            </a:pP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г. Борисоглебск</a:t>
            </a:r>
          </a:p>
          <a:p>
            <a:pPr marL="0" indent="0" algn="ctr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2025г</a:t>
            </a:r>
            <a:endParaRPr lang="ru-RU" sz="2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fontAlgn="base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Современные методы обучения для специальности “Сестринское дело” в среднем медицинском образовании играют ключевую роль в подготовке компетентных и профессионально грамотных специалистов. Сегодняшние образовательные подходы акцентируют внимание на практическом обучении, использовании технологий и интеграции междисциплинарных знаний, что позволяет студентам получать не только теоретические знания, но и практические навыки, необходимые для их будущей профессии.</a:t>
            </a:r>
            <a:endParaRPr lang="ru-RU" sz="2800" dirty="0">
              <a:latin typeface="Times New Roman"/>
              <a:ea typeface="Times New Roman"/>
            </a:endParaRPr>
          </a:p>
          <a:p>
            <a:pPr marL="0" indent="0" algn="r">
              <a:buNone/>
            </a:pPr>
            <a:endParaRPr lang="ru-RU" sz="28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77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Приспособления, помогающие ученикам  попрактиковаться, существовали еще до нашей эры. Например, Авиценна придумал способ, позволяющий научиться собирать раздробленные кости: он помещал в мягкий мешок глиняный кувшин, разбивал его и требовал от учеников сложить все черепки вместе в правильном порядке, нащупывая их снаружи, через ткань мешка. </a:t>
            </a:r>
            <a:endParaRPr lang="ru-RU" sz="32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989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>
                <a:solidFill>
                  <a:srgbClr val="484848"/>
                </a:solidFill>
                <a:latin typeface="Calibri"/>
                <a:ea typeface="Calibri"/>
                <a:cs typeface="Times New Roman"/>
              </a:rPr>
              <a:t>А в XVIII веке во Франции был создан манекен, изображающий беременную женщину, на котором ученицы акушерок учились принимать роды. Этот тренажер представлял собой фигуру женщины, в которую были вставлены настоящие тазовые кости, скрепленные ремнями, которые могли растягиваться, и маленькую фигурку младенца. Сначала акушерки принимали на этом манекене обычные роды, без осложнений, а потом их учительница затягивала ремни сильнее, имитируя роды с узким тазом, очень опасные для матери.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291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 российских медицинских </a:t>
            </a:r>
            <a:r>
              <a:rPr lang="ru-RU" dirty="0" smtClean="0"/>
              <a:t> </a:t>
            </a:r>
            <a:r>
              <a:rPr lang="ru-RU" dirty="0"/>
              <a:t>техникумах самые первые, довольно простые приспособления для некоторых процедур появились в середине прошлого века. Например, будущие медсестры в некоторых училищах и на военных кафедрах некоторых вузов тренировались ставить банки на специальных подушечках из мягкой резины. Материал, из которого были сделаны эти подушечки, был похож на человеческую кожу и вел себя примерно так же, как она: правильно поставленная банка к нему присасывалась, а если студентка допускала какие-то ошибки </a:t>
            </a:r>
            <a:r>
              <a:rPr lang="ru-RU"/>
              <a:t>– </a:t>
            </a:r>
            <a:r>
              <a:rPr lang="ru-RU" smtClean="0"/>
              <a:t>отпадала.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910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Умения — готовность сознательно и самостоятельно выполнять практические и теоретические действия на основе усвоенных знаний, жизненного опыта . </a:t>
            </a:r>
          </a:p>
          <a:p>
            <a:pPr fontAlgn="base"/>
            <a:r>
              <a:rPr lang="ru-RU" dirty="0"/>
              <a:t>Навыки — способность хорошо справляться с поставленной задачей, обычно приобретаемая путем тренировки и накопления опыта; систематизированная и координированная умственная и/или физическая деятельность; доведенное до автоматизма умение решать тот или иной вид задачи, чаще всего двигательной.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49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Навыки</a:t>
            </a:r>
            <a:r>
              <a:rPr lang="ru-RU" dirty="0"/>
              <a:t> — это конкретные и измеримые умения, которые можно развивать и улучшать через обучение и практику.</a:t>
            </a:r>
          </a:p>
          <a:p>
            <a:r>
              <a:rPr lang="ru-RU" b="1" dirty="0"/>
              <a:t>Компетенции</a:t>
            </a:r>
            <a:r>
              <a:rPr lang="ru-RU" dirty="0"/>
              <a:t> — это более широкое понятие, которое включает в себя не только навыки, но и знания, личные качества и поведенческие характеристики. Например, способность к стратегическому мышлению, умение работать в стрессовых ситуациях и лидерские качества.</a:t>
            </a:r>
          </a:p>
          <a:p>
            <a:r>
              <a:rPr lang="ru-RU" dirty="0"/>
              <a:t>Таким образом, </a:t>
            </a:r>
            <a:r>
              <a:rPr lang="ru-RU" b="1" dirty="0"/>
              <a:t>навыки — это основа для выполнения конкретных задач и обязанностей, а компетенции играют ключевую роль в долгосрочном профессиональном развитии и карьерном росте</a:t>
            </a:r>
            <a:r>
              <a:rPr lang="ru-RU" dirty="0"/>
              <a:t>, так как позволяют эффективно выполнять более сложные и ответственные задачи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3474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 fontScale="85000" lnSpcReduction="20000"/>
          </a:bodyPr>
          <a:lstStyle/>
          <a:p>
            <a:pPr fontAlgn="base"/>
            <a:r>
              <a:rPr lang="ru-RU" b="1" dirty="0" smtClean="0"/>
              <a:t>ПМ.04 </a:t>
            </a:r>
            <a:r>
              <a:rPr lang="ru-RU" b="1" dirty="0"/>
              <a:t>Оказание медицинской помощи, осуществление сестринского ухода и наблюдения за пациентами при заболеваниях и (или) состояниях</a:t>
            </a:r>
            <a:endParaRPr lang="ru-RU" dirty="0"/>
          </a:p>
          <a:p>
            <a:pPr fontAlgn="base"/>
            <a:r>
              <a:rPr lang="ru-RU" dirty="0"/>
              <a:t>Иметь практический опыт:</a:t>
            </a:r>
          </a:p>
          <a:p>
            <a:pPr fontAlgn="base"/>
            <a:r>
              <a:rPr lang="ru-RU" dirty="0"/>
              <a:t>- проведения динамического наблюдения за показателями состояния пациента с последующим информированием лечащего врача;</a:t>
            </a:r>
          </a:p>
          <a:p>
            <a:pPr fontAlgn="base"/>
            <a:r>
              <a:rPr lang="ru-RU" dirty="0"/>
              <a:t>- выполнения медицинских манипуляций при оказании помощи пациенту; </a:t>
            </a:r>
          </a:p>
          <a:p>
            <a:pPr fontAlgn="base"/>
            <a:r>
              <a:rPr lang="ru-RU" dirty="0" smtClean="0"/>
              <a:t>-осуществления </a:t>
            </a:r>
            <a:r>
              <a:rPr lang="ru-RU" dirty="0"/>
              <a:t>сестринского ухода за пациентом, в том числе в терминальной стадии;</a:t>
            </a:r>
          </a:p>
          <a:p>
            <a:pPr fontAlgn="base"/>
            <a:r>
              <a:rPr lang="ru-RU" dirty="0"/>
              <a:t>- обучения пациента (его законных представителей) и лиц, осуществляющих уход, приемам ухода и </a:t>
            </a:r>
            <a:r>
              <a:rPr lang="ru-RU" dirty="0" err="1"/>
              <a:t>самоухода</a:t>
            </a:r>
            <a:r>
              <a:rPr lang="ru-RU" dirty="0"/>
              <a:t>, консультирования по вопросам ухода и  </a:t>
            </a:r>
            <a:r>
              <a:rPr lang="ru-RU" dirty="0" err="1"/>
              <a:t>самоухода</a:t>
            </a:r>
            <a:r>
              <a:rPr lang="ru-RU" dirty="0"/>
              <a:t>;</a:t>
            </a:r>
          </a:p>
          <a:p>
            <a:pPr fontAlgn="base"/>
            <a:r>
              <a:rPr lang="ru-RU" dirty="0"/>
              <a:t> -оказания медицинской помощи в неотложной форме при внезапных острых заболеваниях, состояниях, обострении хронических заболеваний;</a:t>
            </a:r>
          </a:p>
          <a:p>
            <a:pPr fontAlgn="base"/>
            <a:r>
              <a:rPr lang="ru-RU" dirty="0"/>
              <a:t>- проведения мероприятий медицинской реабилитации</a:t>
            </a:r>
          </a:p>
          <a:p>
            <a:pPr marL="0" indent="0" algn="r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689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При подготовке к практической деятельности принято выделять среди навыков технические или как их еще называют манипуляционные и нетехнические.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Технические </a:t>
            </a:r>
            <a:r>
              <a:rPr lang="ru-RU" dirty="0"/>
              <a:t>(манипуляционные) навыки — по трудоемкости все манипуляции делят на простые (базовые), средней степени сложности и высокотехнологические. Базовые технические навыки — манипуляции по уходу за пациентом (обработка полости рта, умывание, кормление, перестилание, переодевание, перемещение, помощь при отправлении естественных надобностей). 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965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Вмешательства средней степени сложности — методы оценки состояния пациента (измерение температуры тела, подсчет числа сердечных сокращений, дыхательных движений), простейшие физиотерапевтические процедуры (компрессы, горчичники),  применение лекарственных препаратов в форме таблеток.</a:t>
            </a:r>
          </a:p>
          <a:p>
            <a:r>
              <a:rPr lang="ru-RU" dirty="0"/>
              <a:t> Высокотехнологические вмешательства — эти манипуляции сопряжены с нарушением целостности кожных покровов, контактом со слизистыми оболочками пациента: введение лекарственных средств инъекционным способом (внутрикожные, подкожные, внутримышечные, внутривенные инъекции), осуществление </a:t>
            </a:r>
            <a:r>
              <a:rPr lang="ru-RU" dirty="0" err="1"/>
              <a:t>инфузий</a:t>
            </a:r>
            <a:r>
              <a:rPr lang="ru-RU" dirty="0"/>
              <a:t> и трансфузий в периферические вены. </a:t>
            </a: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2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663548"/>
            <a:ext cx="10515600" cy="5513736"/>
          </a:xfrm>
        </p:spPr>
        <p:txBody>
          <a:bodyPr>
            <a:normAutofit fontScale="77500" lnSpcReduction="20000"/>
          </a:bodyPr>
          <a:lstStyle/>
          <a:p>
            <a:pPr fontAlgn="base">
              <a:lnSpc>
                <a:spcPts val="1680"/>
              </a:lnSpc>
            </a:pPr>
            <a:r>
              <a:rPr lang="ru-RU" b="1" dirty="0"/>
              <a:t>Нетехнические навыки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 — комбинация когнитивных (сбор информации, оценка </a:t>
            </a:r>
            <a:r>
              <a:rPr lang="ru-RU" dirty="0" smtClean="0"/>
              <a:t>ситуации</a:t>
            </a:r>
            <a:r>
              <a:rPr lang="ru-RU" dirty="0"/>
              <a:t>, умение принимать решения) и социальных навыков (коммуникация, уметь работать в команде и др</a:t>
            </a:r>
            <a:r>
              <a:rPr lang="ru-RU" dirty="0" smtClean="0"/>
              <a:t>.)</a:t>
            </a:r>
            <a:endParaRPr lang="ru-RU" dirty="0"/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b="1" dirty="0"/>
              <a:t>К нетехническим навыкам относятся</a:t>
            </a:r>
            <a:r>
              <a:rPr lang="ru-RU" dirty="0"/>
              <a:t>: </a:t>
            </a:r>
          </a:p>
          <a:p>
            <a:pPr fontAlgn="base">
              <a:lnSpc>
                <a:spcPts val="168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   навыки коммуникации,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умения собирать информацию,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правильная оценка полученной информации,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прогнозирование развития события,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принятие решения,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обзор вариантов,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взвешивание риска,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умение доносить информацию и получать её, </a:t>
            </a:r>
          </a:p>
          <a:p>
            <a:pPr fontAlgn="base">
              <a:lnSpc>
                <a:spcPts val="168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  командная работа,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 умение и готовность ассистировать,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координация, распределение полномочий, </a:t>
            </a:r>
          </a:p>
          <a:p>
            <a:pPr fontAlgn="base">
              <a:lnSpc>
                <a:spcPts val="168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   лидерство,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планирование,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 расстановка приоритетов, </a:t>
            </a:r>
          </a:p>
          <a:p>
            <a:pPr fontAlgn="base">
              <a:lnSpc>
                <a:spcPts val="1680"/>
              </a:lnSpc>
            </a:pPr>
            <a:r>
              <a:rPr lang="ru-RU" dirty="0">
                <a:sym typeface="Symbol"/>
              </a:rPr>
              <a:t></a:t>
            </a:r>
            <a:r>
              <a:rPr lang="ru-RU" dirty="0"/>
              <a:t>  оценка временного фактора,</a:t>
            </a:r>
          </a:p>
          <a:p>
            <a:pPr fontAlgn="base">
              <a:lnSpc>
                <a:spcPts val="1680"/>
              </a:lnSpc>
            </a:pPr>
            <a:r>
              <a:rPr lang="ru-RU" dirty="0"/>
              <a:t> </a:t>
            </a:r>
            <a:r>
              <a:rPr lang="ru-RU" dirty="0">
                <a:sym typeface="Symbol"/>
              </a:rPr>
              <a:t></a:t>
            </a:r>
            <a:r>
              <a:rPr lang="ru-RU" dirty="0"/>
              <a:t>   управление стрессом, оценка фактора усталости и многие другие.</a:t>
            </a:r>
          </a:p>
        </p:txBody>
      </p:sp>
    </p:spTree>
    <p:extLst>
      <p:ext uri="{BB962C8B-B14F-4D97-AF65-F5344CB8AC3E}">
        <p14:creationId xmlns:p14="http://schemas.microsoft.com/office/powerpoint/2010/main" val="1959884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Одним из ведущих методов обучения в сестринском деле является </a:t>
            </a:r>
            <a:r>
              <a:rPr lang="ru-RU" b="1" dirty="0" err="1"/>
              <a:t>симуляционное</a:t>
            </a:r>
            <a:r>
              <a:rPr lang="ru-RU" b="1" dirty="0"/>
              <a:t> обучение</a:t>
            </a:r>
            <a:r>
              <a:rPr lang="ru-RU" dirty="0"/>
              <a:t>. Этот метод позволяет студентам отрабатывать навыки и действия в условиях, максимально приближенных к реальным клиническим ситуациям, но без риска для пациентов. Использование манекенов и симуляторов, которые могут имитировать широкий спектр клинических состояний, помогает студентам учиться реагировать на различные медицинские сценарии. Это значительно повышает их готовность к реальной практике, способствует развитию клинического мышления и уверенности в своих действиях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Конечная цель </a:t>
            </a:r>
            <a:r>
              <a:rPr lang="ru-RU" dirty="0" err="1"/>
              <a:t>симуляционного</a:t>
            </a:r>
            <a:r>
              <a:rPr lang="ru-RU" dirty="0"/>
              <a:t> образования ориентирована на формирование профессиональных компетенций.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79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Симуляция (</a:t>
            </a:r>
            <a:r>
              <a:rPr lang="ru-RU" dirty="0" err="1"/>
              <a:t>simulatio</a:t>
            </a:r>
            <a:r>
              <a:rPr lang="ru-RU" dirty="0"/>
              <a:t> — видимость, притворство) — создание видимости болезни или отдельных её симптомов человеком, не страдающим данным заболеванием, или же имитация какого-либо физического процесса с помощью искусственной (механической или компьютерной) системы. </a:t>
            </a:r>
            <a:endParaRPr lang="ru-RU" dirty="0" smtClean="0"/>
          </a:p>
          <a:p>
            <a:r>
              <a:rPr lang="ru-RU" b="1" dirty="0"/>
              <a:t>Цель: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Приблизить имитацию профессиональной деятельности во время </a:t>
            </a:r>
            <a:r>
              <a:rPr lang="ru-RU" dirty="0" err="1"/>
              <a:t>симуляционного</a:t>
            </a:r>
            <a:r>
              <a:rPr lang="ru-RU" dirty="0"/>
              <a:t> обучения к реальности с высокой степенью достоверности. Формирование практических навыков планирования </a:t>
            </a:r>
            <a:r>
              <a:rPr lang="ru-RU" dirty="0" err="1"/>
              <a:t>симуляционного</a:t>
            </a:r>
            <a:r>
              <a:rPr lang="ru-RU" dirty="0"/>
              <a:t> обучения, разработки, проведения и оценки эффективности </a:t>
            </a:r>
            <a:r>
              <a:rPr lang="ru-RU" dirty="0" err="1"/>
              <a:t>симуляционных</a:t>
            </a:r>
            <a:r>
              <a:rPr lang="ru-RU" dirty="0"/>
              <a:t> тренингов по освоению практических навыков, в том числе навыков оказания экстренной и неотложной помощи.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476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/>
              <a:t>Задачи </a:t>
            </a:r>
            <a:r>
              <a:rPr lang="ru-RU" sz="3600" b="1" dirty="0" err="1"/>
              <a:t>симуляционного</a:t>
            </a:r>
            <a:r>
              <a:rPr lang="ru-RU" sz="3600" b="1" dirty="0"/>
              <a:t> обучения:</a:t>
            </a:r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r>
              <a:rPr lang="ru-RU" dirty="0" smtClean="0"/>
              <a:t>1</a:t>
            </a:r>
            <a:r>
              <a:rPr lang="ru-RU" dirty="0"/>
              <a:t>. Формирование у обучающегося стойких профессиональных навыков, умений, компетенций.</a:t>
            </a:r>
          </a:p>
          <a:p>
            <a:r>
              <a:rPr lang="ru-RU" dirty="0"/>
              <a:t>2. Интеграция </a:t>
            </a:r>
            <a:r>
              <a:rPr lang="ru-RU" dirty="0" err="1"/>
              <a:t>симуляционного</a:t>
            </a:r>
            <a:r>
              <a:rPr lang="ru-RU" dirty="0"/>
              <a:t> обучения в действующую систему профессионального образования на всех уровнях.</a:t>
            </a:r>
          </a:p>
          <a:p>
            <a:r>
              <a:rPr lang="ru-RU" dirty="0"/>
              <a:t>3. Интенсивная организация учебного процесса, модульное построение программ </a:t>
            </a:r>
            <a:r>
              <a:rPr lang="ru-RU" dirty="0" err="1"/>
              <a:t>симуляционного</a:t>
            </a:r>
            <a:r>
              <a:rPr lang="ru-RU" dirty="0"/>
              <a:t> обучения.</a:t>
            </a:r>
          </a:p>
          <a:p>
            <a:r>
              <a:rPr lang="ru-RU" dirty="0"/>
              <a:t>4. Разработка объективных методов контроля и аттестации на основе утвержденных стандартов с проведением документирования и видео регистрации процесса.</a:t>
            </a:r>
          </a:p>
          <a:p>
            <a:r>
              <a:rPr lang="ru-RU" dirty="0"/>
              <a:t>5. Разработка и внедрение единой системы оценки результатов </a:t>
            </a:r>
            <a:r>
              <a:rPr lang="ru-RU" dirty="0" err="1"/>
              <a:t>симуляционного</a:t>
            </a:r>
            <a:r>
              <a:rPr lang="ru-RU" dirty="0"/>
              <a:t> обучения. </a:t>
            </a:r>
          </a:p>
        </p:txBody>
      </p:sp>
    </p:spTree>
    <p:extLst>
      <p:ext uri="{BB962C8B-B14F-4D97-AF65-F5344CB8AC3E}">
        <p14:creationId xmlns:p14="http://schemas.microsoft.com/office/powerpoint/2010/main" val="2893416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1028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599" y="647363"/>
            <a:ext cx="5008374" cy="60798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22" y="566878"/>
            <a:ext cx="5985444" cy="6291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96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Метод кейс-</a:t>
            </a:r>
            <a:r>
              <a:rPr lang="ru-RU" sz="3600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стади</a:t>
            </a: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Метод кейс-</a:t>
            </a:r>
            <a:r>
              <a:rPr lang="ru-RU" dirty="0" err="1"/>
              <a:t>стади</a:t>
            </a:r>
            <a:r>
              <a:rPr lang="ru-RU" dirty="0"/>
              <a:t>, или обучение на основе клинических случаев, также широко используется в подготовке медицинских сестер. Студенты анализируют реальные или гипотетические клинические ситуации, разрабатывают планы ухода за пациентами и обсуждают возможные решения с преподавателями и </a:t>
            </a:r>
            <a:r>
              <a:rPr lang="ru-RU" dirty="0" err="1"/>
              <a:t>одногруппниками</a:t>
            </a:r>
            <a:r>
              <a:rPr lang="ru-RU" dirty="0"/>
              <a:t>. Это помогает развивать критическое мышление, улучшает способности к анализу и принятию решений, а также способствует глубинному пониманию клинических процессов.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998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Применение виртуальной реальности (VR)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ru-RU" sz="3600" b="1" dirty="0" smtClean="0"/>
              <a:t>в </a:t>
            </a:r>
            <a:r>
              <a:rPr lang="ru-RU" sz="3600" b="1" dirty="0"/>
              <a:t>медицинском образовании</a:t>
            </a:r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 fontScale="92500" lnSpcReduction="20000"/>
          </a:bodyPr>
          <a:lstStyle/>
          <a:p>
            <a:r>
              <a:rPr lang="ru-RU" dirty="0"/>
              <a:t>Одним из основных преимуществ применения VR в медицине является возможность моделирования реальных ситуаций. Студенты могут участвовать в симуляциях хирургических операций, диагностики заболеваний и взаимодействия с пациентами, не рискуя последствиями ошибок. Это позволяет не только повысить уровень подготовки будущих специалистов, но и уменьшить стресс и неопределенность, связанные с реальной практикой.</a:t>
            </a:r>
          </a:p>
          <a:p>
            <a:r>
              <a:rPr lang="ru-RU" dirty="0"/>
              <a:t>Кроме того, использование VR-технологий способствует более глубокому усвоению материала и развитию необходимых навыков. Интерактивные обучающие модули могут адаптироваться под индивидуальные нужды и уровень подготовки каждого студента, что делает процесс обучения более персонализированным и эффективным. Таким образом, виртуальная реальность становится важным инструментом в формировании новых поколений профессионалов в области медицины.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24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Применение виртуальной реальности (VR)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ru-RU" sz="3600" b="1" dirty="0" smtClean="0"/>
              <a:t>в </a:t>
            </a:r>
            <a:r>
              <a:rPr lang="ru-RU" sz="3600" b="1" dirty="0"/>
              <a:t>медицинском образовании</a:t>
            </a:r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Одним из значительных преимуществ применения VR в медицинском образовании является возможность создания безопасной и контролируемой среды для практики. Студенты могут ошибаться и учиться на своих ошибках без риска для жизни или здоровья пациента. Также, это снижает уровень стресса и тревоги, с которыми сталкивается студент при обучении на живых пациентах.</a:t>
            </a:r>
          </a:p>
          <a:p>
            <a:r>
              <a:rPr lang="ru-RU" dirty="0"/>
              <a:t>Внедрение технологий VR в медицинское образование также предоставляет значительные преимущества для преподавателей. Они могут наглядно демонстрировать сложные процессы, показывать операции и анатомию, что дает возможность обучающимся лучше визуализировать материал. Кроме того, они могут создавать индивидуализированные курсы обучения, адаптируя их под потребности конкретной группы студентов.</a:t>
            </a:r>
          </a:p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135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/>
              <a:t>Применение виртуальной реальности (VR) 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ru-RU" sz="3600" b="1" dirty="0" smtClean="0"/>
              <a:t>в </a:t>
            </a:r>
            <a:r>
              <a:rPr lang="ru-RU" sz="3600" b="1" dirty="0"/>
              <a:t>медицинском образовании</a:t>
            </a:r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Autofit/>
          </a:bodyPr>
          <a:lstStyle/>
          <a:p>
            <a:r>
              <a:rPr lang="ru-RU" sz="1800" dirty="0" smtClean="0"/>
              <a:t>Применение </a:t>
            </a:r>
            <a:r>
              <a:rPr lang="ru-RU" sz="1800" dirty="0"/>
              <a:t>VR в медицинском образовании также имеет свои недостатки. Одним из основных является высокая стоимость разработки и внедрения VR-программ и технологий. Не все учебные заведения могут позволить себе инвестировать в такую технологию, что может привести к неравномерному распределению образовательных возможностей.</a:t>
            </a:r>
          </a:p>
          <a:p>
            <a:r>
              <a:rPr lang="ru-RU" sz="1800" dirty="0"/>
              <a:t>Также требуется высококвалифицированный персонал для реализации таких программ. Учебные заведения должны не только быть готовы к внедрению технологий, но и подготовить преподавателей к обучению с использованием VR. Это может требовать дополнительных усилий и инвестиций со стороны образовательных учреждений.</a:t>
            </a:r>
          </a:p>
          <a:p>
            <a:r>
              <a:rPr lang="ru-RU" sz="1800" dirty="0"/>
              <a:t>Кроме того, технологии VR еще не идеальны, и могут возникнуть проблемы с качеством контента, его актуальностью и достоверностью. Как и в любых новых технологиях, важно вести постоянный контроль за качеством и адекватностью представленной информации. Другой не менее важный аспект — это возможные негативные эффекты от длительного использования VR. Некоторые исследователи отмечают риски для здоровья, в том числе головные боли или тошноту от длительного пребывания в виртуальных мирах. Механизмы адаптации к VR-средам требуют дополнительных исследований, особенно когда речь идет о студентов-медиков, чья концентрация и внимание особенно важны при обучении.</a:t>
            </a:r>
          </a:p>
          <a:p>
            <a:pPr marL="0" indent="0">
              <a:buNone/>
            </a:pPr>
            <a:endParaRPr lang="ru-RU" sz="18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5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02818" y="1140977"/>
            <a:ext cx="927347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800" dirty="0"/>
              <a:t>Важную роль в подготовке медицинских сестер играют практические занятия и клиническая практика. Студенты проходят производственные практики в  медицинских учреждениях, где они могут применять полученные знания на практике, работать под руководством опытных наставников и взаимодействовать с реальными пациентами. Это помогает им освоить основные процедуры и манипуляции, научиться работать в команде и развить коммуникативные навыки, что крайне важно для их будущей профессиональной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655579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/>
          </a:bodyPr>
          <a:lstStyle/>
          <a:p>
            <a:pPr algn="ctr"/>
            <a:endParaRPr lang="ru-RU" sz="3600" dirty="0"/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8"/>
            <a:ext cx="10515600" cy="480504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6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43741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209</TotalTime>
  <Words>1143</Words>
  <Application>Microsoft Office PowerPoint</Application>
  <PresentationFormat>Произвольный</PresentationFormat>
  <Paragraphs>74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БПОУ ВО «Борисоглебскмедколледж»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Задачи симуляционного обучения:</vt:lpstr>
      <vt:lpstr>Презентация PowerPoint</vt:lpstr>
      <vt:lpstr>Метод кейс-стади</vt:lpstr>
      <vt:lpstr>Применение виртуальной реальности (VR)  в медицинском образовании</vt:lpstr>
      <vt:lpstr>Применение виртуальной реальности (VR)  в медицинском образовании</vt:lpstr>
      <vt:lpstr>Применение виртуальной реальности (VR)  в медицинском образовании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– практикум «Культура речи преподавателя как условие его успешной профессиональной деятельности»</dc:title>
  <dc:creator>Desktop</dc:creator>
  <cp:lastModifiedBy>Labor4</cp:lastModifiedBy>
  <cp:revision>44</cp:revision>
  <dcterms:created xsi:type="dcterms:W3CDTF">2024-05-19T13:45:00Z</dcterms:created>
  <dcterms:modified xsi:type="dcterms:W3CDTF">2025-04-22T09:34:46Z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74069104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ICV">
    <vt:lpwstr>EA737754CEFF439FACAA4A1A61ADCF01_12</vt:lpwstr>
  </property>
  <property fmtid="{D5CDD505-2E9C-101B-9397-08002B2CF9AE}" pid="13" name="KSOProductBuildVer">
    <vt:lpwstr>1049-12.2.0.16909</vt:lpwstr>
  </property>
</Properties>
</file>